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514" r:id="rId2"/>
    <p:sldId id="479" r:id="rId3"/>
    <p:sldId id="395" r:id="rId4"/>
    <p:sldId id="525" r:id="rId5"/>
    <p:sldId id="517" r:id="rId6"/>
    <p:sldId id="500" r:id="rId7"/>
    <p:sldId id="396" r:id="rId8"/>
    <p:sldId id="520" r:id="rId9"/>
    <p:sldId id="521" r:id="rId10"/>
    <p:sldId id="528" r:id="rId11"/>
    <p:sldId id="530" r:id="rId12"/>
    <p:sldId id="397" r:id="rId13"/>
    <p:sldId id="531" r:id="rId14"/>
    <p:sldId id="532" r:id="rId15"/>
    <p:sldId id="523" r:id="rId16"/>
    <p:sldId id="507" r:id="rId17"/>
    <p:sldId id="533" r:id="rId18"/>
    <p:sldId id="534" r:id="rId19"/>
    <p:sldId id="535" r:id="rId20"/>
    <p:sldId id="536" r:id="rId21"/>
    <p:sldId id="537" r:id="rId22"/>
    <p:sldId id="527" r:id="rId23"/>
    <p:sldId id="510" r:id="rId24"/>
    <p:sldId id="526" r:id="rId25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B2"/>
    <a:srgbClr val="2F89D8"/>
    <a:srgbClr val="00436F"/>
    <a:srgbClr val="81D5FA"/>
    <a:srgbClr val="0286D0"/>
    <a:srgbClr val="333333"/>
    <a:srgbClr val="128E9B"/>
    <a:srgbClr val="823E16"/>
    <a:srgbClr val="0C233A"/>
    <a:srgbClr val="262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1" autoAdjust="0"/>
    <p:restoredTop sz="93142" autoAdjust="0"/>
  </p:normalViewPr>
  <p:slideViewPr>
    <p:cSldViewPr>
      <p:cViewPr varScale="1">
        <p:scale>
          <a:sx n="157" d="100"/>
          <a:sy n="157" d="100"/>
        </p:scale>
        <p:origin x="528" y="168"/>
      </p:cViewPr>
      <p:guideLst>
        <p:guide pos="2880"/>
        <p:guide orient="horz" pos="162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2020/6/27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879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862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609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810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281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520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758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899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77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319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851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079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340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23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913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955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4383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5186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2648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83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967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6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335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3828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7063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236924" y="134761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982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03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60" r:id="rId5"/>
    <p:sldLayoutId id="2147483661" r:id="rId6"/>
    <p:sldLayoutId id="2147483662" r:id="rId7"/>
    <p:sldLayoutId id="2147483659" r:id="rId8"/>
  </p:sldLayoutIdLst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108958" y="3041113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4 w 1166"/>
              <a:gd name="T3" fmla="*/ 0 h 1167"/>
              <a:gd name="T4" fmla="*/ 0 w 1166"/>
              <a:gd name="T5" fmla="*/ 585 h 1167"/>
              <a:gd name="T6" fmla="*/ 584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67"/>
                </a:lnTo>
                <a:lnTo>
                  <a:pt x="1166" y="585"/>
                </a:lnTo>
                <a:close/>
              </a:path>
            </a:pathLst>
          </a:cu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-1165207" y="1151477"/>
            <a:ext cx="2347245" cy="2348185"/>
          </a:xfrm>
          <a:custGeom>
            <a:avLst/>
            <a:gdLst>
              <a:gd name="T0" fmla="*/ 2498 w 2498"/>
              <a:gd name="T1" fmla="*/ 1263 h 2499"/>
              <a:gd name="T2" fmla="*/ 1236 w 2498"/>
              <a:gd name="T3" fmla="*/ 0 h 2499"/>
              <a:gd name="T4" fmla="*/ 0 w 2498"/>
              <a:gd name="T5" fmla="*/ 1236 h 2499"/>
              <a:gd name="T6" fmla="*/ 1262 w 2498"/>
              <a:gd name="T7" fmla="*/ 2499 h 2499"/>
              <a:gd name="T8" fmla="*/ 2498 w 2498"/>
              <a:gd name="T9" fmla="*/ 1263 h 2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8" h="2499">
                <a:moveTo>
                  <a:pt x="2498" y="1263"/>
                </a:moveTo>
                <a:lnTo>
                  <a:pt x="1236" y="0"/>
                </a:lnTo>
                <a:lnTo>
                  <a:pt x="0" y="1236"/>
                </a:lnTo>
                <a:lnTo>
                  <a:pt x="1262" y="2499"/>
                </a:lnTo>
                <a:lnTo>
                  <a:pt x="2498" y="1263"/>
                </a:lnTo>
                <a:close/>
              </a:path>
            </a:pathLst>
          </a:cu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936576" y="1788560"/>
            <a:ext cx="2350064" cy="2351004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740402" y="3229043"/>
            <a:ext cx="2350064" cy="2351004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-1764704" y="3075880"/>
            <a:ext cx="2347245" cy="2351004"/>
          </a:xfrm>
          <a:custGeom>
            <a:avLst/>
            <a:gdLst>
              <a:gd name="T0" fmla="*/ 2498 w 2498"/>
              <a:gd name="T1" fmla="*/ 1263 h 2502"/>
              <a:gd name="T2" fmla="*/ 1236 w 2498"/>
              <a:gd name="T3" fmla="*/ 0 h 2502"/>
              <a:gd name="T4" fmla="*/ 0 w 2498"/>
              <a:gd name="T5" fmla="*/ 1239 h 2502"/>
              <a:gd name="T6" fmla="*/ 1263 w 2498"/>
              <a:gd name="T7" fmla="*/ 2502 h 2502"/>
              <a:gd name="T8" fmla="*/ 2498 w 2498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8" h="2502">
                <a:moveTo>
                  <a:pt x="2498" y="1263"/>
                </a:moveTo>
                <a:lnTo>
                  <a:pt x="1236" y="0"/>
                </a:lnTo>
                <a:lnTo>
                  <a:pt x="0" y="1239"/>
                </a:lnTo>
                <a:lnTo>
                  <a:pt x="1263" y="2502"/>
                </a:lnTo>
                <a:lnTo>
                  <a:pt x="2498" y="1263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20669" y="2413427"/>
            <a:ext cx="1098450" cy="1099390"/>
          </a:xfrm>
          <a:custGeom>
            <a:avLst/>
            <a:gdLst>
              <a:gd name="T0" fmla="*/ 1169 w 1169"/>
              <a:gd name="T1" fmla="*/ 585 h 1170"/>
              <a:gd name="T2" fmla="*/ 584 w 1169"/>
              <a:gd name="T3" fmla="*/ 0 h 1170"/>
              <a:gd name="T4" fmla="*/ 0 w 1169"/>
              <a:gd name="T5" fmla="*/ 585 h 1170"/>
              <a:gd name="T6" fmla="*/ 584 w 1169"/>
              <a:gd name="T7" fmla="*/ 1170 h 1170"/>
              <a:gd name="T8" fmla="*/ 1169 w 1169"/>
              <a:gd name="T9" fmla="*/ 585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9" h="1170">
                <a:moveTo>
                  <a:pt x="1169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70"/>
                </a:lnTo>
                <a:lnTo>
                  <a:pt x="1169" y="585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5" name="Freeform 12"/>
          <p:cNvSpPr>
            <a:spLocks/>
          </p:cNvSpPr>
          <p:nvPr/>
        </p:nvSpPr>
        <p:spPr bwMode="auto">
          <a:xfrm>
            <a:off x="23449" y="4564285"/>
            <a:ext cx="1095632" cy="1098451"/>
          </a:xfrm>
          <a:custGeom>
            <a:avLst/>
            <a:gdLst>
              <a:gd name="T0" fmla="*/ 1166 w 1166"/>
              <a:gd name="T1" fmla="*/ 584 h 1169"/>
              <a:gd name="T2" fmla="*/ 582 w 1166"/>
              <a:gd name="T3" fmla="*/ 0 h 1169"/>
              <a:gd name="T4" fmla="*/ 0 w 1166"/>
              <a:gd name="T5" fmla="*/ 584 h 1169"/>
              <a:gd name="T6" fmla="*/ 582 w 1166"/>
              <a:gd name="T7" fmla="*/ 1169 h 1169"/>
              <a:gd name="T8" fmla="*/ 1166 w 1166"/>
              <a:gd name="T9" fmla="*/ 584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9">
                <a:moveTo>
                  <a:pt x="1166" y="584"/>
                </a:moveTo>
                <a:lnTo>
                  <a:pt x="582" y="0"/>
                </a:lnTo>
                <a:lnTo>
                  <a:pt x="0" y="584"/>
                </a:lnTo>
                <a:lnTo>
                  <a:pt x="582" y="1169"/>
                </a:lnTo>
                <a:lnTo>
                  <a:pt x="1166" y="5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Freeform 14"/>
          <p:cNvSpPr>
            <a:spLocks/>
          </p:cNvSpPr>
          <p:nvPr/>
        </p:nvSpPr>
        <p:spPr bwMode="auto">
          <a:xfrm>
            <a:off x="4188770" y="2826434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2 w 1166"/>
              <a:gd name="T3" fmla="*/ 0 h 1167"/>
              <a:gd name="T4" fmla="*/ 0 w 1166"/>
              <a:gd name="T5" fmla="*/ 585 h 1167"/>
              <a:gd name="T6" fmla="*/ 582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2" y="0"/>
                </a:lnTo>
                <a:lnTo>
                  <a:pt x="0" y="585"/>
                </a:lnTo>
                <a:lnTo>
                  <a:pt x="582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Freeform 15"/>
          <p:cNvSpPr>
            <a:spLocks/>
          </p:cNvSpPr>
          <p:nvPr/>
        </p:nvSpPr>
        <p:spPr bwMode="auto">
          <a:xfrm>
            <a:off x="1367148" y="1708689"/>
            <a:ext cx="1096571" cy="1098451"/>
          </a:xfrm>
          <a:custGeom>
            <a:avLst/>
            <a:gdLst>
              <a:gd name="T0" fmla="*/ 1167 w 1167"/>
              <a:gd name="T1" fmla="*/ 585 h 1169"/>
              <a:gd name="T2" fmla="*/ 585 w 1167"/>
              <a:gd name="T3" fmla="*/ 0 h 1169"/>
              <a:gd name="T4" fmla="*/ 0 w 1167"/>
              <a:gd name="T5" fmla="*/ 585 h 1169"/>
              <a:gd name="T6" fmla="*/ 585 w 1167"/>
              <a:gd name="T7" fmla="*/ 1169 h 1169"/>
              <a:gd name="T8" fmla="*/ 1167 w 1167"/>
              <a:gd name="T9" fmla="*/ 58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7" h="1169">
                <a:moveTo>
                  <a:pt x="1167" y="585"/>
                </a:moveTo>
                <a:lnTo>
                  <a:pt x="585" y="0"/>
                </a:lnTo>
                <a:lnTo>
                  <a:pt x="0" y="585"/>
                </a:lnTo>
                <a:lnTo>
                  <a:pt x="585" y="1169"/>
                </a:lnTo>
                <a:lnTo>
                  <a:pt x="1167" y="585"/>
                </a:lnTo>
                <a:close/>
              </a:path>
            </a:pathLst>
          </a:custGeom>
          <a:solidFill>
            <a:srgbClr val="0286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5" name="文本框 314"/>
          <p:cNvSpPr txBox="1"/>
          <p:nvPr/>
        </p:nvSpPr>
        <p:spPr>
          <a:xfrm>
            <a:off x="3513088" y="198697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大搜车家选产品体验报告</a:t>
            </a: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516CBA97-845C-4FA3-8CAC-B76010BDF59F}"/>
              </a:ext>
            </a:extLst>
          </p:cNvPr>
          <p:cNvSpPr/>
          <p:nvPr/>
        </p:nvSpPr>
        <p:spPr>
          <a:xfrm>
            <a:off x="4461550" y="3086839"/>
            <a:ext cx="4076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2020</a:t>
            </a:r>
            <a:r>
              <a:rPr kumimoji="1"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年</a:t>
            </a:r>
            <a:r>
              <a:rPr kumimoji="1"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5</a:t>
            </a:r>
            <a:r>
              <a:rPr kumimoji="1"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月</a:t>
            </a:r>
            <a:r>
              <a:rPr kumimoji="1"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21</a:t>
            </a:r>
            <a:r>
              <a:rPr kumimoji="1"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日</a:t>
            </a:r>
          </a:p>
        </p:txBody>
      </p:sp>
      <p:sp>
        <p:nvSpPr>
          <p:cNvPr id="317" name="文本框 316">
            <a:extLst>
              <a:ext uri="{FF2B5EF4-FFF2-40B4-BE49-F238E27FC236}">
                <a16:creationId xmlns:a16="http://schemas.microsoft.com/office/drawing/2014/main" id="{5E36C1D8-B52C-4878-9511-BD78A86E3342}"/>
              </a:ext>
            </a:extLst>
          </p:cNvPr>
          <p:cNvSpPr txBox="1"/>
          <p:nvPr/>
        </p:nvSpPr>
        <p:spPr>
          <a:xfrm>
            <a:off x="4385631" y="2748285"/>
            <a:ext cx="4147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主讲人：陈同学</a:t>
            </a:r>
          </a:p>
        </p:txBody>
      </p:sp>
      <p:sp>
        <p:nvSpPr>
          <p:cNvPr id="321" name="Freeform 8"/>
          <p:cNvSpPr>
            <a:spLocks/>
          </p:cNvSpPr>
          <p:nvPr/>
        </p:nvSpPr>
        <p:spPr bwMode="auto">
          <a:xfrm>
            <a:off x="3218646" y="3494823"/>
            <a:ext cx="1740527" cy="1741223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5E36C1D8-B52C-4878-9511-BD78A86E3342}"/>
              </a:ext>
            </a:extLst>
          </p:cNvPr>
          <p:cNvSpPr txBox="1"/>
          <p:nvPr/>
        </p:nvSpPr>
        <p:spPr>
          <a:xfrm>
            <a:off x="4121547" y="1646781"/>
            <a:ext cx="43663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00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PRODUCT EXPERIENCE REPORT </a:t>
            </a:r>
            <a:endParaRPr kumimoji="1" lang="zh-CN" altLang="en-US" sz="200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8028384" y="3651870"/>
            <a:ext cx="432048" cy="432048"/>
            <a:chOff x="8028384" y="3278799"/>
            <a:chExt cx="432048" cy="432048"/>
          </a:xfrm>
        </p:grpSpPr>
        <p:sp>
          <p:nvSpPr>
            <p:cNvPr id="48" name="椭圆 47"/>
            <p:cNvSpPr/>
            <p:nvPr/>
          </p:nvSpPr>
          <p:spPr>
            <a:xfrm>
              <a:off x="8028384" y="3278799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6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3" name="call-center-worker-with-headset_46010"/>
            <p:cNvSpPr>
              <a:spLocks noChangeAspect="1"/>
            </p:cNvSpPr>
            <p:nvPr/>
          </p:nvSpPr>
          <p:spPr bwMode="auto">
            <a:xfrm>
              <a:off x="8124305" y="3377101"/>
              <a:ext cx="240206" cy="235445"/>
            </a:xfrm>
            <a:custGeom>
              <a:avLst/>
              <a:gdLst>
                <a:gd name="T0" fmla="*/ 3439 w 8160"/>
                <a:gd name="T1" fmla="*/ 4406 h 8010"/>
                <a:gd name="T2" fmla="*/ 3020 w 8160"/>
                <a:gd name="T3" fmla="*/ 4825 h 8010"/>
                <a:gd name="T4" fmla="*/ 2601 w 8160"/>
                <a:gd name="T5" fmla="*/ 4406 h 8010"/>
                <a:gd name="T6" fmla="*/ 3020 w 8160"/>
                <a:gd name="T7" fmla="*/ 3987 h 8010"/>
                <a:gd name="T8" fmla="*/ 3439 w 8160"/>
                <a:gd name="T9" fmla="*/ 4406 h 8010"/>
                <a:gd name="T10" fmla="*/ 5140 w 8160"/>
                <a:gd name="T11" fmla="*/ 3987 h 8010"/>
                <a:gd name="T12" fmla="*/ 4721 w 8160"/>
                <a:gd name="T13" fmla="*/ 4406 h 8010"/>
                <a:gd name="T14" fmla="*/ 5140 w 8160"/>
                <a:gd name="T15" fmla="*/ 4825 h 8010"/>
                <a:gd name="T16" fmla="*/ 5559 w 8160"/>
                <a:gd name="T17" fmla="*/ 4406 h 8010"/>
                <a:gd name="T18" fmla="*/ 5140 w 8160"/>
                <a:gd name="T19" fmla="*/ 3987 h 8010"/>
                <a:gd name="T20" fmla="*/ 8160 w 8160"/>
                <a:gd name="T21" fmla="*/ 4172 h 8010"/>
                <a:gd name="T22" fmla="*/ 8160 w 8160"/>
                <a:gd name="T23" fmla="*/ 4969 h 8010"/>
                <a:gd name="T24" fmla="*/ 7436 w 8160"/>
                <a:gd name="T25" fmla="*/ 5693 h 8010"/>
                <a:gd name="T26" fmla="*/ 6911 w 8160"/>
                <a:gd name="T27" fmla="*/ 5693 h 8010"/>
                <a:gd name="T28" fmla="*/ 4080 w 8160"/>
                <a:gd name="T29" fmla="*/ 8010 h 8010"/>
                <a:gd name="T30" fmla="*/ 1249 w 8160"/>
                <a:gd name="T31" fmla="*/ 5692 h 8010"/>
                <a:gd name="T32" fmla="*/ 724 w 8160"/>
                <a:gd name="T33" fmla="*/ 5692 h 8010"/>
                <a:gd name="T34" fmla="*/ 0 w 8160"/>
                <a:gd name="T35" fmla="*/ 4969 h 8010"/>
                <a:gd name="T36" fmla="*/ 0 w 8160"/>
                <a:gd name="T37" fmla="*/ 4172 h 8010"/>
                <a:gd name="T38" fmla="*/ 379 w 8160"/>
                <a:gd name="T39" fmla="*/ 3536 h 8010"/>
                <a:gd name="T40" fmla="*/ 1360 w 8160"/>
                <a:gd name="T41" fmla="*/ 912 h 8010"/>
                <a:gd name="T42" fmla="*/ 4080 w 8160"/>
                <a:gd name="T43" fmla="*/ 0 h 8010"/>
                <a:gd name="T44" fmla="*/ 6800 w 8160"/>
                <a:gd name="T45" fmla="*/ 912 h 8010"/>
                <a:gd name="T46" fmla="*/ 7781 w 8160"/>
                <a:gd name="T47" fmla="*/ 3536 h 8010"/>
                <a:gd name="T48" fmla="*/ 8160 w 8160"/>
                <a:gd name="T49" fmla="*/ 4172 h 8010"/>
                <a:gd name="T50" fmla="*/ 6628 w 8160"/>
                <a:gd name="T51" fmla="*/ 4409 h 8010"/>
                <a:gd name="T52" fmla="*/ 6604 w 8160"/>
                <a:gd name="T53" fmla="*/ 3878 h 8010"/>
                <a:gd name="T54" fmla="*/ 4964 w 8160"/>
                <a:gd name="T55" fmla="*/ 3278 h 8010"/>
                <a:gd name="T56" fmla="*/ 5195 w 8160"/>
                <a:gd name="T57" fmla="*/ 3718 h 8010"/>
                <a:gd name="T58" fmla="*/ 3190 w 8160"/>
                <a:gd name="T59" fmla="*/ 2652 h 8010"/>
                <a:gd name="T60" fmla="*/ 3089 w 8160"/>
                <a:gd name="T61" fmla="*/ 2527 h 8010"/>
                <a:gd name="T62" fmla="*/ 3088 w 8160"/>
                <a:gd name="T63" fmla="*/ 2526 h 8010"/>
                <a:gd name="T64" fmla="*/ 3088 w 8160"/>
                <a:gd name="T65" fmla="*/ 2526 h 8010"/>
                <a:gd name="T66" fmla="*/ 2926 w 8160"/>
                <a:gd name="T67" fmla="*/ 2375 h 8010"/>
                <a:gd name="T68" fmla="*/ 1540 w 8160"/>
                <a:gd name="T69" fmla="*/ 4101 h 8010"/>
                <a:gd name="T70" fmla="*/ 1532 w 8160"/>
                <a:gd name="T71" fmla="*/ 4409 h 8010"/>
                <a:gd name="T72" fmla="*/ 1702 w 8160"/>
                <a:gd name="T73" fmla="*/ 5464 h 8010"/>
                <a:gd name="T74" fmla="*/ 3363 w 8160"/>
                <a:gd name="T75" fmla="*/ 6125 h 8010"/>
                <a:gd name="T76" fmla="*/ 4005 w 8160"/>
                <a:gd name="T77" fmla="*/ 5829 h 8010"/>
                <a:gd name="T78" fmla="*/ 4708 w 8160"/>
                <a:gd name="T79" fmla="*/ 6328 h 8010"/>
                <a:gd name="T80" fmla="*/ 4005 w 8160"/>
                <a:gd name="T81" fmla="*/ 6827 h 8010"/>
                <a:gd name="T82" fmla="*/ 3350 w 8160"/>
                <a:gd name="T83" fmla="*/ 6508 h 8010"/>
                <a:gd name="T84" fmla="*/ 2080 w 8160"/>
                <a:gd name="T85" fmla="*/ 6223 h 8010"/>
                <a:gd name="T86" fmla="*/ 4080 w 8160"/>
                <a:gd name="T87" fmla="*/ 7504 h 8010"/>
                <a:gd name="T88" fmla="*/ 6628 w 8160"/>
                <a:gd name="T89" fmla="*/ 4409 h 8010"/>
                <a:gd name="T90" fmla="*/ 7345 w 8160"/>
                <a:gd name="T91" fmla="*/ 3449 h 8010"/>
                <a:gd name="T92" fmla="*/ 4080 w 8160"/>
                <a:gd name="T93" fmla="*/ 434 h 8010"/>
                <a:gd name="T94" fmla="*/ 815 w 8160"/>
                <a:gd name="T95" fmla="*/ 3449 h 8010"/>
                <a:gd name="T96" fmla="*/ 1094 w 8160"/>
                <a:gd name="T97" fmla="*/ 3449 h 8010"/>
                <a:gd name="T98" fmla="*/ 1738 w 8160"/>
                <a:gd name="T99" fmla="*/ 1816 h 8010"/>
                <a:gd name="T100" fmla="*/ 4080 w 8160"/>
                <a:gd name="T101" fmla="*/ 807 h 8010"/>
                <a:gd name="T102" fmla="*/ 6422 w 8160"/>
                <a:gd name="T103" fmla="*/ 1816 h 8010"/>
                <a:gd name="T104" fmla="*/ 7066 w 8160"/>
                <a:gd name="T105" fmla="*/ 3449 h 8010"/>
                <a:gd name="T106" fmla="*/ 7345 w 8160"/>
                <a:gd name="T107" fmla="*/ 3449 h 8010"/>
                <a:gd name="T108" fmla="*/ 7345 w 8160"/>
                <a:gd name="T109" fmla="*/ 3449 h 8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160" h="8010">
                  <a:moveTo>
                    <a:pt x="3439" y="4406"/>
                  </a:moveTo>
                  <a:cubicBezTo>
                    <a:pt x="3439" y="4637"/>
                    <a:pt x="3252" y="4825"/>
                    <a:pt x="3020" y="4825"/>
                  </a:cubicBezTo>
                  <a:cubicBezTo>
                    <a:pt x="2789" y="4825"/>
                    <a:pt x="2601" y="4637"/>
                    <a:pt x="2601" y="4406"/>
                  </a:cubicBezTo>
                  <a:cubicBezTo>
                    <a:pt x="2601" y="4175"/>
                    <a:pt x="2789" y="3987"/>
                    <a:pt x="3020" y="3987"/>
                  </a:cubicBezTo>
                  <a:cubicBezTo>
                    <a:pt x="3252" y="3987"/>
                    <a:pt x="3439" y="4175"/>
                    <a:pt x="3439" y="4406"/>
                  </a:cubicBezTo>
                  <a:close/>
                  <a:moveTo>
                    <a:pt x="5140" y="3987"/>
                  </a:moveTo>
                  <a:cubicBezTo>
                    <a:pt x="4908" y="3987"/>
                    <a:pt x="4721" y="4175"/>
                    <a:pt x="4721" y="4406"/>
                  </a:cubicBezTo>
                  <a:cubicBezTo>
                    <a:pt x="4721" y="4637"/>
                    <a:pt x="4908" y="4825"/>
                    <a:pt x="5140" y="4825"/>
                  </a:cubicBezTo>
                  <a:cubicBezTo>
                    <a:pt x="5371" y="4825"/>
                    <a:pt x="5559" y="4637"/>
                    <a:pt x="5559" y="4406"/>
                  </a:cubicBezTo>
                  <a:cubicBezTo>
                    <a:pt x="5559" y="4175"/>
                    <a:pt x="5371" y="3987"/>
                    <a:pt x="5140" y="3987"/>
                  </a:cubicBezTo>
                  <a:close/>
                  <a:moveTo>
                    <a:pt x="8160" y="4172"/>
                  </a:moveTo>
                  <a:lnTo>
                    <a:pt x="8160" y="4969"/>
                  </a:lnTo>
                  <a:cubicBezTo>
                    <a:pt x="8160" y="5368"/>
                    <a:pt x="7836" y="5693"/>
                    <a:pt x="7436" y="5693"/>
                  </a:cubicBezTo>
                  <a:lnTo>
                    <a:pt x="6911" y="5693"/>
                  </a:lnTo>
                  <a:cubicBezTo>
                    <a:pt x="6390" y="7138"/>
                    <a:pt x="5061" y="8010"/>
                    <a:pt x="4080" y="8010"/>
                  </a:cubicBezTo>
                  <a:cubicBezTo>
                    <a:pt x="3099" y="8010"/>
                    <a:pt x="1770" y="7138"/>
                    <a:pt x="1249" y="5692"/>
                  </a:cubicBezTo>
                  <a:lnTo>
                    <a:pt x="724" y="5692"/>
                  </a:lnTo>
                  <a:cubicBezTo>
                    <a:pt x="324" y="5692"/>
                    <a:pt x="0" y="5368"/>
                    <a:pt x="0" y="4969"/>
                  </a:cubicBezTo>
                  <a:lnTo>
                    <a:pt x="0" y="4172"/>
                  </a:lnTo>
                  <a:cubicBezTo>
                    <a:pt x="0" y="3897"/>
                    <a:pt x="153" y="3658"/>
                    <a:pt x="379" y="3536"/>
                  </a:cubicBezTo>
                  <a:cubicBezTo>
                    <a:pt x="387" y="2405"/>
                    <a:pt x="717" y="1522"/>
                    <a:pt x="1360" y="912"/>
                  </a:cubicBezTo>
                  <a:cubicBezTo>
                    <a:pt x="1999" y="307"/>
                    <a:pt x="2914" y="0"/>
                    <a:pt x="4080" y="0"/>
                  </a:cubicBezTo>
                  <a:cubicBezTo>
                    <a:pt x="5246" y="0"/>
                    <a:pt x="6161" y="307"/>
                    <a:pt x="6800" y="912"/>
                  </a:cubicBezTo>
                  <a:cubicBezTo>
                    <a:pt x="7443" y="1522"/>
                    <a:pt x="7773" y="2405"/>
                    <a:pt x="7781" y="3536"/>
                  </a:cubicBezTo>
                  <a:cubicBezTo>
                    <a:pt x="8007" y="3658"/>
                    <a:pt x="8160" y="3897"/>
                    <a:pt x="8160" y="4172"/>
                  </a:cubicBezTo>
                  <a:close/>
                  <a:moveTo>
                    <a:pt x="6628" y="4409"/>
                  </a:moveTo>
                  <a:cubicBezTo>
                    <a:pt x="6628" y="4222"/>
                    <a:pt x="6618" y="4047"/>
                    <a:pt x="6604" y="3878"/>
                  </a:cubicBezTo>
                  <a:cubicBezTo>
                    <a:pt x="6283" y="3584"/>
                    <a:pt x="5700" y="3361"/>
                    <a:pt x="4964" y="3278"/>
                  </a:cubicBezTo>
                  <a:cubicBezTo>
                    <a:pt x="5061" y="3387"/>
                    <a:pt x="5144" y="3530"/>
                    <a:pt x="5195" y="3718"/>
                  </a:cubicBezTo>
                  <a:cubicBezTo>
                    <a:pt x="4744" y="3363"/>
                    <a:pt x="3859" y="3447"/>
                    <a:pt x="3190" y="2652"/>
                  </a:cubicBezTo>
                  <a:cubicBezTo>
                    <a:pt x="3151" y="2608"/>
                    <a:pt x="3118" y="2566"/>
                    <a:pt x="3089" y="2527"/>
                  </a:cubicBezTo>
                  <a:cubicBezTo>
                    <a:pt x="3089" y="2526"/>
                    <a:pt x="3089" y="2526"/>
                    <a:pt x="3088" y="2526"/>
                  </a:cubicBezTo>
                  <a:lnTo>
                    <a:pt x="3088" y="2526"/>
                  </a:lnTo>
                  <a:cubicBezTo>
                    <a:pt x="2969" y="2365"/>
                    <a:pt x="2929" y="2269"/>
                    <a:pt x="2926" y="2375"/>
                  </a:cubicBezTo>
                  <a:cubicBezTo>
                    <a:pt x="2907" y="3288"/>
                    <a:pt x="2259" y="4000"/>
                    <a:pt x="1540" y="4101"/>
                  </a:cubicBezTo>
                  <a:cubicBezTo>
                    <a:pt x="1536" y="4201"/>
                    <a:pt x="1532" y="4303"/>
                    <a:pt x="1532" y="4409"/>
                  </a:cubicBezTo>
                  <a:cubicBezTo>
                    <a:pt x="1532" y="4795"/>
                    <a:pt x="1595" y="5147"/>
                    <a:pt x="1702" y="5464"/>
                  </a:cubicBezTo>
                  <a:cubicBezTo>
                    <a:pt x="2106" y="5951"/>
                    <a:pt x="2773" y="6089"/>
                    <a:pt x="3363" y="6125"/>
                  </a:cubicBezTo>
                  <a:cubicBezTo>
                    <a:pt x="3473" y="5951"/>
                    <a:pt x="3719" y="5829"/>
                    <a:pt x="4005" y="5829"/>
                  </a:cubicBezTo>
                  <a:cubicBezTo>
                    <a:pt x="4393" y="5829"/>
                    <a:pt x="4708" y="6052"/>
                    <a:pt x="4708" y="6328"/>
                  </a:cubicBezTo>
                  <a:cubicBezTo>
                    <a:pt x="4708" y="6603"/>
                    <a:pt x="4393" y="6827"/>
                    <a:pt x="4005" y="6827"/>
                  </a:cubicBezTo>
                  <a:cubicBezTo>
                    <a:pt x="3707" y="6827"/>
                    <a:pt x="3452" y="6694"/>
                    <a:pt x="3350" y="6508"/>
                  </a:cubicBezTo>
                  <a:cubicBezTo>
                    <a:pt x="2938" y="6484"/>
                    <a:pt x="2484" y="6414"/>
                    <a:pt x="2080" y="6223"/>
                  </a:cubicBezTo>
                  <a:cubicBezTo>
                    <a:pt x="2648" y="7061"/>
                    <a:pt x="3530" y="7504"/>
                    <a:pt x="4080" y="7504"/>
                  </a:cubicBezTo>
                  <a:cubicBezTo>
                    <a:pt x="4945" y="7504"/>
                    <a:pt x="6628" y="6411"/>
                    <a:pt x="6628" y="4409"/>
                  </a:cubicBezTo>
                  <a:close/>
                  <a:moveTo>
                    <a:pt x="7345" y="3449"/>
                  </a:moveTo>
                  <a:cubicBezTo>
                    <a:pt x="7299" y="1476"/>
                    <a:pt x="6173" y="434"/>
                    <a:pt x="4080" y="434"/>
                  </a:cubicBezTo>
                  <a:cubicBezTo>
                    <a:pt x="1987" y="434"/>
                    <a:pt x="861" y="1476"/>
                    <a:pt x="815" y="3449"/>
                  </a:cubicBezTo>
                  <a:lnTo>
                    <a:pt x="1094" y="3449"/>
                  </a:lnTo>
                  <a:cubicBezTo>
                    <a:pt x="1196" y="2784"/>
                    <a:pt x="1411" y="2237"/>
                    <a:pt x="1738" y="1816"/>
                  </a:cubicBezTo>
                  <a:cubicBezTo>
                    <a:pt x="2258" y="1146"/>
                    <a:pt x="3046" y="807"/>
                    <a:pt x="4080" y="807"/>
                  </a:cubicBezTo>
                  <a:cubicBezTo>
                    <a:pt x="5114" y="807"/>
                    <a:pt x="5902" y="1146"/>
                    <a:pt x="6422" y="1816"/>
                  </a:cubicBezTo>
                  <a:cubicBezTo>
                    <a:pt x="6749" y="2237"/>
                    <a:pt x="6964" y="2784"/>
                    <a:pt x="7066" y="3449"/>
                  </a:cubicBezTo>
                  <a:lnTo>
                    <a:pt x="7345" y="3449"/>
                  </a:lnTo>
                  <a:lnTo>
                    <a:pt x="7345" y="3449"/>
                  </a:lnTo>
                  <a:close/>
                </a:path>
              </a:pathLst>
            </a:custGeom>
            <a:solidFill>
              <a:srgbClr val="0066B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446763" y="3651870"/>
            <a:ext cx="432048" cy="432048"/>
            <a:chOff x="7500415" y="3278799"/>
            <a:chExt cx="432048" cy="432048"/>
          </a:xfrm>
        </p:grpSpPr>
        <p:sp>
          <p:nvSpPr>
            <p:cNvPr id="324" name="椭圆 323"/>
            <p:cNvSpPr/>
            <p:nvPr/>
          </p:nvSpPr>
          <p:spPr>
            <a:xfrm>
              <a:off x="7500415" y="3278799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6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0" name="call-center-worker-with-headset_46010"/>
            <p:cNvSpPr>
              <a:spLocks noChangeAspect="1"/>
            </p:cNvSpPr>
            <p:nvPr/>
          </p:nvSpPr>
          <p:spPr bwMode="auto">
            <a:xfrm>
              <a:off x="7611135" y="3374720"/>
              <a:ext cx="210608" cy="240206"/>
            </a:xfrm>
            <a:custGeom>
              <a:avLst/>
              <a:gdLst>
                <a:gd name="connsiteX0" fmla="*/ 172709 w 530849"/>
                <a:gd name="connsiteY0" fmla="*/ 360519 h 605451"/>
                <a:gd name="connsiteX1" fmla="*/ 222665 w 530849"/>
                <a:gd name="connsiteY1" fmla="*/ 518492 h 605451"/>
                <a:gd name="connsiteX2" fmla="*/ 229536 w 530849"/>
                <a:gd name="connsiteY2" fmla="*/ 539907 h 605451"/>
                <a:gd name="connsiteX3" fmla="*/ 251914 w 530849"/>
                <a:gd name="connsiteY3" fmla="*/ 476496 h 605451"/>
                <a:gd name="connsiteX4" fmla="*/ 265378 w 530849"/>
                <a:gd name="connsiteY4" fmla="*/ 401310 h 605451"/>
                <a:gd name="connsiteX5" fmla="*/ 265564 w 530849"/>
                <a:gd name="connsiteY5" fmla="*/ 401310 h 605451"/>
                <a:gd name="connsiteX6" fmla="*/ 265657 w 530849"/>
                <a:gd name="connsiteY6" fmla="*/ 401310 h 605451"/>
                <a:gd name="connsiteX7" fmla="*/ 265750 w 530849"/>
                <a:gd name="connsiteY7" fmla="*/ 401310 h 605451"/>
                <a:gd name="connsiteX8" fmla="*/ 265935 w 530849"/>
                <a:gd name="connsiteY8" fmla="*/ 401310 h 605451"/>
                <a:gd name="connsiteX9" fmla="*/ 279399 w 530849"/>
                <a:gd name="connsiteY9" fmla="*/ 476496 h 605451"/>
                <a:gd name="connsiteX10" fmla="*/ 301777 w 530849"/>
                <a:gd name="connsiteY10" fmla="*/ 539907 h 605451"/>
                <a:gd name="connsiteX11" fmla="*/ 308648 w 530849"/>
                <a:gd name="connsiteY11" fmla="*/ 518492 h 605451"/>
                <a:gd name="connsiteX12" fmla="*/ 358604 w 530849"/>
                <a:gd name="connsiteY12" fmla="*/ 360519 h 605451"/>
                <a:gd name="connsiteX13" fmla="*/ 462415 w 530849"/>
                <a:gd name="connsiteY13" fmla="*/ 410581 h 605451"/>
                <a:gd name="connsiteX14" fmla="*/ 530849 w 530849"/>
                <a:gd name="connsiteY14" fmla="*/ 605451 h 605451"/>
                <a:gd name="connsiteX15" fmla="*/ 0 w 530849"/>
                <a:gd name="connsiteY15" fmla="*/ 605451 h 605451"/>
                <a:gd name="connsiteX16" fmla="*/ 68898 w 530849"/>
                <a:gd name="connsiteY16" fmla="*/ 410581 h 605451"/>
                <a:gd name="connsiteX17" fmla="*/ 172709 w 530849"/>
                <a:gd name="connsiteY17" fmla="*/ 360519 h 605451"/>
                <a:gd name="connsiteX18" fmla="*/ 245328 w 530849"/>
                <a:gd name="connsiteY18" fmla="*/ 111138 h 605451"/>
                <a:gd name="connsiteX19" fmla="*/ 240037 w 530849"/>
                <a:gd name="connsiteY19" fmla="*/ 116422 h 605451"/>
                <a:gd name="connsiteX20" fmla="*/ 240037 w 530849"/>
                <a:gd name="connsiteY20" fmla="*/ 184921 h 605451"/>
                <a:gd name="connsiteX21" fmla="*/ 213951 w 530849"/>
                <a:gd name="connsiteY21" fmla="*/ 184921 h 605451"/>
                <a:gd name="connsiteX22" fmla="*/ 211352 w 530849"/>
                <a:gd name="connsiteY22" fmla="*/ 190297 h 605451"/>
                <a:gd name="connsiteX23" fmla="*/ 261481 w 530849"/>
                <a:gd name="connsiteY23" fmla="*/ 251474 h 605451"/>
                <a:gd name="connsiteX24" fmla="*/ 267886 w 530849"/>
                <a:gd name="connsiteY24" fmla="*/ 251474 h 605451"/>
                <a:gd name="connsiteX25" fmla="*/ 318108 w 530849"/>
                <a:gd name="connsiteY25" fmla="*/ 190297 h 605451"/>
                <a:gd name="connsiteX26" fmla="*/ 315509 w 530849"/>
                <a:gd name="connsiteY26" fmla="*/ 184921 h 605451"/>
                <a:gd name="connsiteX27" fmla="*/ 289423 w 530849"/>
                <a:gd name="connsiteY27" fmla="*/ 184921 h 605451"/>
                <a:gd name="connsiteX28" fmla="*/ 289423 w 530849"/>
                <a:gd name="connsiteY28" fmla="*/ 116422 h 605451"/>
                <a:gd name="connsiteX29" fmla="*/ 284132 w 530849"/>
                <a:gd name="connsiteY29" fmla="*/ 111138 h 605451"/>
                <a:gd name="connsiteX30" fmla="*/ 247463 w 530849"/>
                <a:gd name="connsiteY30" fmla="*/ 0 h 605451"/>
                <a:gd name="connsiteX31" fmla="*/ 264451 w 530849"/>
                <a:gd name="connsiteY31" fmla="*/ 0 h 605451"/>
                <a:gd name="connsiteX32" fmla="*/ 281347 w 530849"/>
                <a:gd name="connsiteY32" fmla="*/ 0 h 605451"/>
                <a:gd name="connsiteX33" fmla="*/ 294250 w 530849"/>
                <a:gd name="connsiteY33" fmla="*/ 10845 h 605451"/>
                <a:gd name="connsiteX34" fmla="*/ 300099 w 530849"/>
                <a:gd name="connsiteY34" fmla="*/ 44863 h 605451"/>
                <a:gd name="connsiteX35" fmla="*/ 336860 w 530849"/>
                <a:gd name="connsiteY35" fmla="*/ 60065 h 605451"/>
                <a:gd name="connsiteX36" fmla="*/ 364802 w 530849"/>
                <a:gd name="connsiteY36" fmla="*/ 40043 h 605451"/>
                <a:gd name="connsiteX37" fmla="*/ 381512 w 530849"/>
                <a:gd name="connsiteY37" fmla="*/ 41155 h 605451"/>
                <a:gd name="connsiteX38" fmla="*/ 393487 w 530849"/>
                <a:gd name="connsiteY38" fmla="*/ 53113 h 605451"/>
                <a:gd name="connsiteX39" fmla="*/ 405555 w 530849"/>
                <a:gd name="connsiteY39" fmla="*/ 65163 h 605451"/>
                <a:gd name="connsiteX40" fmla="*/ 407040 w 530849"/>
                <a:gd name="connsiteY40" fmla="*/ 81940 h 605451"/>
                <a:gd name="connsiteX41" fmla="*/ 387081 w 530849"/>
                <a:gd name="connsiteY41" fmla="*/ 109840 h 605451"/>
                <a:gd name="connsiteX42" fmla="*/ 402306 w 530849"/>
                <a:gd name="connsiteY42" fmla="*/ 146454 h 605451"/>
                <a:gd name="connsiteX43" fmla="*/ 436375 w 530849"/>
                <a:gd name="connsiteY43" fmla="*/ 152108 h 605451"/>
                <a:gd name="connsiteX44" fmla="*/ 447236 w 530849"/>
                <a:gd name="connsiteY44" fmla="*/ 164900 h 605451"/>
                <a:gd name="connsiteX45" fmla="*/ 447236 w 530849"/>
                <a:gd name="connsiteY45" fmla="*/ 181770 h 605451"/>
                <a:gd name="connsiteX46" fmla="*/ 447236 w 530849"/>
                <a:gd name="connsiteY46" fmla="*/ 198732 h 605451"/>
                <a:gd name="connsiteX47" fmla="*/ 436375 w 530849"/>
                <a:gd name="connsiteY47" fmla="*/ 211617 h 605451"/>
                <a:gd name="connsiteX48" fmla="*/ 402306 w 530849"/>
                <a:gd name="connsiteY48" fmla="*/ 217363 h 605451"/>
                <a:gd name="connsiteX49" fmla="*/ 387081 w 530849"/>
                <a:gd name="connsiteY49" fmla="*/ 254070 h 605451"/>
                <a:gd name="connsiteX50" fmla="*/ 407133 w 530849"/>
                <a:gd name="connsiteY50" fmla="*/ 282063 h 605451"/>
                <a:gd name="connsiteX51" fmla="*/ 405740 w 530849"/>
                <a:gd name="connsiteY51" fmla="*/ 298840 h 605451"/>
                <a:gd name="connsiteX52" fmla="*/ 393765 w 530849"/>
                <a:gd name="connsiteY52" fmla="*/ 310797 h 605451"/>
                <a:gd name="connsiteX53" fmla="*/ 381790 w 530849"/>
                <a:gd name="connsiteY53" fmla="*/ 322847 h 605451"/>
                <a:gd name="connsiteX54" fmla="*/ 364895 w 530849"/>
                <a:gd name="connsiteY54" fmla="*/ 324330 h 605451"/>
                <a:gd name="connsiteX55" fmla="*/ 336953 w 530849"/>
                <a:gd name="connsiteY55" fmla="*/ 304401 h 605451"/>
                <a:gd name="connsiteX56" fmla="*/ 301213 w 530849"/>
                <a:gd name="connsiteY56" fmla="*/ 319232 h 605451"/>
                <a:gd name="connsiteX57" fmla="*/ 295457 w 530849"/>
                <a:gd name="connsiteY57" fmla="*/ 353343 h 605451"/>
                <a:gd name="connsiteX58" fmla="*/ 282739 w 530849"/>
                <a:gd name="connsiteY58" fmla="*/ 364188 h 605451"/>
                <a:gd name="connsiteX59" fmla="*/ 265751 w 530849"/>
                <a:gd name="connsiteY59" fmla="*/ 364188 h 605451"/>
                <a:gd name="connsiteX60" fmla="*/ 248856 w 530849"/>
                <a:gd name="connsiteY60" fmla="*/ 364188 h 605451"/>
                <a:gd name="connsiteX61" fmla="*/ 235952 w 530849"/>
                <a:gd name="connsiteY61" fmla="*/ 353343 h 605451"/>
                <a:gd name="connsiteX62" fmla="*/ 230290 w 530849"/>
                <a:gd name="connsiteY62" fmla="*/ 319696 h 605451"/>
                <a:gd name="connsiteX63" fmla="*/ 193528 w 530849"/>
                <a:gd name="connsiteY63" fmla="*/ 304772 h 605451"/>
                <a:gd name="connsiteX64" fmla="*/ 165122 w 530849"/>
                <a:gd name="connsiteY64" fmla="*/ 324794 h 605451"/>
                <a:gd name="connsiteX65" fmla="*/ 148320 w 530849"/>
                <a:gd name="connsiteY65" fmla="*/ 323403 h 605451"/>
                <a:gd name="connsiteX66" fmla="*/ 136344 w 530849"/>
                <a:gd name="connsiteY66" fmla="*/ 311446 h 605451"/>
                <a:gd name="connsiteX67" fmla="*/ 124276 w 530849"/>
                <a:gd name="connsiteY67" fmla="*/ 299489 h 605451"/>
                <a:gd name="connsiteX68" fmla="*/ 122791 w 530849"/>
                <a:gd name="connsiteY68" fmla="*/ 282619 h 605451"/>
                <a:gd name="connsiteX69" fmla="*/ 142657 w 530849"/>
                <a:gd name="connsiteY69" fmla="*/ 254811 h 605451"/>
                <a:gd name="connsiteX70" fmla="*/ 127154 w 530849"/>
                <a:gd name="connsiteY70" fmla="*/ 218383 h 605451"/>
                <a:gd name="connsiteX71" fmla="*/ 92992 w 530849"/>
                <a:gd name="connsiteY71" fmla="*/ 212729 h 605451"/>
                <a:gd name="connsiteX72" fmla="*/ 82131 w 530849"/>
                <a:gd name="connsiteY72" fmla="*/ 199937 h 605451"/>
                <a:gd name="connsiteX73" fmla="*/ 82131 w 530849"/>
                <a:gd name="connsiteY73" fmla="*/ 183067 h 605451"/>
                <a:gd name="connsiteX74" fmla="*/ 82131 w 530849"/>
                <a:gd name="connsiteY74" fmla="*/ 166105 h 605451"/>
                <a:gd name="connsiteX75" fmla="*/ 92992 w 530849"/>
                <a:gd name="connsiteY75" fmla="*/ 153220 h 605451"/>
                <a:gd name="connsiteX76" fmla="*/ 126504 w 530849"/>
                <a:gd name="connsiteY76" fmla="*/ 147937 h 605451"/>
                <a:gd name="connsiteX77" fmla="*/ 141543 w 530849"/>
                <a:gd name="connsiteY77" fmla="*/ 111231 h 605451"/>
                <a:gd name="connsiteX78" fmla="*/ 121491 w 530849"/>
                <a:gd name="connsiteY78" fmla="*/ 82960 h 605451"/>
                <a:gd name="connsiteX79" fmla="*/ 122791 w 530849"/>
                <a:gd name="connsiteY79" fmla="*/ 66090 h 605451"/>
                <a:gd name="connsiteX80" fmla="*/ 134859 w 530849"/>
                <a:gd name="connsiteY80" fmla="*/ 54132 h 605451"/>
                <a:gd name="connsiteX81" fmla="*/ 146834 w 530849"/>
                <a:gd name="connsiteY81" fmla="*/ 42175 h 605451"/>
                <a:gd name="connsiteX82" fmla="*/ 163637 w 530849"/>
                <a:gd name="connsiteY82" fmla="*/ 40785 h 605451"/>
                <a:gd name="connsiteX83" fmla="*/ 191486 w 530849"/>
                <a:gd name="connsiteY83" fmla="*/ 60528 h 605451"/>
                <a:gd name="connsiteX84" fmla="*/ 228990 w 530849"/>
                <a:gd name="connsiteY84" fmla="*/ 44863 h 605451"/>
                <a:gd name="connsiteX85" fmla="*/ 234745 w 530849"/>
                <a:gd name="connsiteY85" fmla="*/ 10845 h 605451"/>
                <a:gd name="connsiteX86" fmla="*/ 247463 w 530849"/>
                <a:gd name="connsiteY86" fmla="*/ 0 h 60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530849" h="605451">
                  <a:moveTo>
                    <a:pt x="172709" y="360519"/>
                  </a:moveTo>
                  <a:lnTo>
                    <a:pt x="222665" y="518492"/>
                  </a:lnTo>
                  <a:lnTo>
                    <a:pt x="229536" y="539907"/>
                  </a:lnTo>
                  <a:lnTo>
                    <a:pt x="251914" y="476496"/>
                  </a:lnTo>
                  <a:cubicBezTo>
                    <a:pt x="200380" y="404833"/>
                    <a:pt x="255907" y="401496"/>
                    <a:pt x="265378" y="401310"/>
                  </a:cubicBezTo>
                  <a:lnTo>
                    <a:pt x="265564" y="401310"/>
                  </a:lnTo>
                  <a:lnTo>
                    <a:pt x="265657" y="401310"/>
                  </a:lnTo>
                  <a:lnTo>
                    <a:pt x="265750" y="401310"/>
                  </a:lnTo>
                  <a:lnTo>
                    <a:pt x="265935" y="401310"/>
                  </a:lnTo>
                  <a:cubicBezTo>
                    <a:pt x="275406" y="401310"/>
                    <a:pt x="330933" y="404833"/>
                    <a:pt x="279399" y="476496"/>
                  </a:cubicBezTo>
                  <a:lnTo>
                    <a:pt x="301777" y="539907"/>
                  </a:lnTo>
                  <a:lnTo>
                    <a:pt x="308648" y="518492"/>
                  </a:lnTo>
                  <a:lnTo>
                    <a:pt x="358604" y="360519"/>
                  </a:lnTo>
                  <a:cubicBezTo>
                    <a:pt x="358604" y="360519"/>
                    <a:pt x="397510" y="385921"/>
                    <a:pt x="462415" y="410581"/>
                  </a:cubicBezTo>
                  <a:cubicBezTo>
                    <a:pt x="533820" y="436446"/>
                    <a:pt x="529456" y="495315"/>
                    <a:pt x="530849" y="605451"/>
                  </a:cubicBezTo>
                  <a:lnTo>
                    <a:pt x="0" y="605451"/>
                  </a:lnTo>
                  <a:cubicBezTo>
                    <a:pt x="1486" y="495315"/>
                    <a:pt x="-2971" y="436446"/>
                    <a:pt x="68898" y="410581"/>
                  </a:cubicBezTo>
                  <a:cubicBezTo>
                    <a:pt x="133803" y="385921"/>
                    <a:pt x="172709" y="360519"/>
                    <a:pt x="172709" y="360519"/>
                  </a:cubicBezTo>
                  <a:close/>
                  <a:moveTo>
                    <a:pt x="245328" y="111138"/>
                  </a:moveTo>
                  <a:cubicBezTo>
                    <a:pt x="242358" y="111138"/>
                    <a:pt x="240037" y="113455"/>
                    <a:pt x="240037" y="116422"/>
                  </a:cubicBezTo>
                  <a:lnTo>
                    <a:pt x="240037" y="184921"/>
                  </a:lnTo>
                  <a:lnTo>
                    <a:pt x="213951" y="184921"/>
                  </a:lnTo>
                  <a:cubicBezTo>
                    <a:pt x="211074" y="184921"/>
                    <a:pt x="209588" y="188073"/>
                    <a:pt x="211352" y="190297"/>
                  </a:cubicBezTo>
                  <a:lnTo>
                    <a:pt x="261481" y="251474"/>
                  </a:lnTo>
                  <a:cubicBezTo>
                    <a:pt x="263152" y="253513"/>
                    <a:pt x="266308" y="253513"/>
                    <a:pt x="267886" y="251474"/>
                  </a:cubicBezTo>
                  <a:lnTo>
                    <a:pt x="318108" y="190297"/>
                  </a:lnTo>
                  <a:cubicBezTo>
                    <a:pt x="319872" y="188073"/>
                    <a:pt x="318294" y="184921"/>
                    <a:pt x="315509" y="184921"/>
                  </a:cubicBezTo>
                  <a:lnTo>
                    <a:pt x="289423" y="184921"/>
                  </a:lnTo>
                  <a:lnTo>
                    <a:pt x="289423" y="116422"/>
                  </a:lnTo>
                  <a:cubicBezTo>
                    <a:pt x="289423" y="113455"/>
                    <a:pt x="287102" y="111138"/>
                    <a:pt x="284132" y="111138"/>
                  </a:cubicBezTo>
                  <a:close/>
                  <a:moveTo>
                    <a:pt x="247463" y="0"/>
                  </a:moveTo>
                  <a:lnTo>
                    <a:pt x="264451" y="0"/>
                  </a:lnTo>
                  <a:lnTo>
                    <a:pt x="281347" y="0"/>
                  </a:lnTo>
                  <a:cubicBezTo>
                    <a:pt x="287659" y="0"/>
                    <a:pt x="293136" y="4542"/>
                    <a:pt x="294250" y="10845"/>
                  </a:cubicBezTo>
                  <a:lnTo>
                    <a:pt x="300099" y="44863"/>
                  </a:lnTo>
                  <a:cubicBezTo>
                    <a:pt x="312909" y="48200"/>
                    <a:pt x="325163" y="53298"/>
                    <a:pt x="336860" y="60065"/>
                  </a:cubicBezTo>
                  <a:lnTo>
                    <a:pt x="364802" y="40043"/>
                  </a:lnTo>
                  <a:cubicBezTo>
                    <a:pt x="369908" y="36428"/>
                    <a:pt x="376963" y="37077"/>
                    <a:pt x="381512" y="41155"/>
                  </a:cubicBezTo>
                  <a:lnTo>
                    <a:pt x="393487" y="53113"/>
                  </a:lnTo>
                  <a:lnTo>
                    <a:pt x="405555" y="65163"/>
                  </a:lnTo>
                  <a:cubicBezTo>
                    <a:pt x="410104" y="69705"/>
                    <a:pt x="410753" y="76749"/>
                    <a:pt x="407040" y="81940"/>
                  </a:cubicBezTo>
                  <a:lnTo>
                    <a:pt x="387081" y="109840"/>
                  </a:lnTo>
                  <a:cubicBezTo>
                    <a:pt x="393858" y="121334"/>
                    <a:pt x="399057" y="133755"/>
                    <a:pt x="402306" y="146454"/>
                  </a:cubicBezTo>
                  <a:lnTo>
                    <a:pt x="436375" y="152108"/>
                  </a:lnTo>
                  <a:cubicBezTo>
                    <a:pt x="442687" y="153128"/>
                    <a:pt x="447236" y="158597"/>
                    <a:pt x="447236" y="164900"/>
                  </a:cubicBezTo>
                  <a:lnTo>
                    <a:pt x="447236" y="181770"/>
                  </a:lnTo>
                  <a:lnTo>
                    <a:pt x="447236" y="198732"/>
                  </a:lnTo>
                  <a:cubicBezTo>
                    <a:pt x="447236" y="205035"/>
                    <a:pt x="442687" y="210504"/>
                    <a:pt x="436375" y="211617"/>
                  </a:cubicBezTo>
                  <a:lnTo>
                    <a:pt x="402306" y="217363"/>
                  </a:lnTo>
                  <a:cubicBezTo>
                    <a:pt x="398964" y="230248"/>
                    <a:pt x="393858" y="242483"/>
                    <a:pt x="387081" y="254070"/>
                  </a:cubicBezTo>
                  <a:lnTo>
                    <a:pt x="407133" y="282063"/>
                  </a:lnTo>
                  <a:cubicBezTo>
                    <a:pt x="410846" y="287253"/>
                    <a:pt x="410196" y="294391"/>
                    <a:pt x="405740" y="298840"/>
                  </a:cubicBezTo>
                  <a:lnTo>
                    <a:pt x="393765" y="310797"/>
                  </a:lnTo>
                  <a:lnTo>
                    <a:pt x="381790" y="322847"/>
                  </a:lnTo>
                  <a:cubicBezTo>
                    <a:pt x="377148" y="327389"/>
                    <a:pt x="370093" y="328038"/>
                    <a:pt x="364895" y="324330"/>
                  </a:cubicBezTo>
                  <a:lnTo>
                    <a:pt x="336953" y="304401"/>
                  </a:lnTo>
                  <a:cubicBezTo>
                    <a:pt x="325720" y="310983"/>
                    <a:pt x="313559" y="315988"/>
                    <a:pt x="301213" y="319232"/>
                  </a:cubicBezTo>
                  <a:lnTo>
                    <a:pt x="295457" y="353343"/>
                  </a:lnTo>
                  <a:cubicBezTo>
                    <a:pt x="294529" y="359646"/>
                    <a:pt x="289052" y="364188"/>
                    <a:pt x="282739" y="364188"/>
                  </a:cubicBezTo>
                  <a:lnTo>
                    <a:pt x="265751" y="364188"/>
                  </a:lnTo>
                  <a:lnTo>
                    <a:pt x="248856" y="364188"/>
                  </a:lnTo>
                  <a:cubicBezTo>
                    <a:pt x="242543" y="364188"/>
                    <a:pt x="237066" y="359646"/>
                    <a:pt x="235952" y="353343"/>
                  </a:cubicBezTo>
                  <a:lnTo>
                    <a:pt x="230290" y="319696"/>
                  </a:lnTo>
                  <a:cubicBezTo>
                    <a:pt x="217665" y="316544"/>
                    <a:pt x="205132" y="311539"/>
                    <a:pt x="193528" y="304772"/>
                  </a:cubicBezTo>
                  <a:lnTo>
                    <a:pt x="165122" y="324794"/>
                  </a:lnTo>
                  <a:cubicBezTo>
                    <a:pt x="159924" y="328501"/>
                    <a:pt x="152776" y="327853"/>
                    <a:pt x="148320" y="323403"/>
                  </a:cubicBezTo>
                  <a:lnTo>
                    <a:pt x="136344" y="311446"/>
                  </a:lnTo>
                  <a:lnTo>
                    <a:pt x="124276" y="299489"/>
                  </a:lnTo>
                  <a:cubicBezTo>
                    <a:pt x="119728" y="294854"/>
                    <a:pt x="119078" y="287810"/>
                    <a:pt x="122791" y="282619"/>
                  </a:cubicBezTo>
                  <a:lnTo>
                    <a:pt x="142657" y="254811"/>
                  </a:lnTo>
                  <a:cubicBezTo>
                    <a:pt x="135695" y="243317"/>
                    <a:pt x="130496" y="231082"/>
                    <a:pt x="127154" y="218383"/>
                  </a:cubicBezTo>
                  <a:lnTo>
                    <a:pt x="92992" y="212729"/>
                  </a:lnTo>
                  <a:cubicBezTo>
                    <a:pt x="86680" y="211709"/>
                    <a:pt x="82131" y="206240"/>
                    <a:pt x="82131" y="199937"/>
                  </a:cubicBezTo>
                  <a:lnTo>
                    <a:pt x="82131" y="183067"/>
                  </a:lnTo>
                  <a:lnTo>
                    <a:pt x="82131" y="166105"/>
                  </a:lnTo>
                  <a:cubicBezTo>
                    <a:pt x="82131" y="159801"/>
                    <a:pt x="86680" y="154333"/>
                    <a:pt x="92992" y="153220"/>
                  </a:cubicBezTo>
                  <a:lnTo>
                    <a:pt x="126504" y="147937"/>
                  </a:lnTo>
                  <a:cubicBezTo>
                    <a:pt x="129753" y="135331"/>
                    <a:pt x="134673" y="122817"/>
                    <a:pt x="141543" y="111231"/>
                  </a:cubicBezTo>
                  <a:lnTo>
                    <a:pt x="121491" y="82960"/>
                  </a:lnTo>
                  <a:cubicBezTo>
                    <a:pt x="117778" y="77769"/>
                    <a:pt x="118335" y="70539"/>
                    <a:pt x="122791" y="66090"/>
                  </a:cubicBezTo>
                  <a:lnTo>
                    <a:pt x="134859" y="54132"/>
                  </a:lnTo>
                  <a:lnTo>
                    <a:pt x="146834" y="42175"/>
                  </a:lnTo>
                  <a:cubicBezTo>
                    <a:pt x="151383" y="37726"/>
                    <a:pt x="158438" y="37077"/>
                    <a:pt x="163637" y="40785"/>
                  </a:cubicBezTo>
                  <a:lnTo>
                    <a:pt x="191486" y="60528"/>
                  </a:lnTo>
                  <a:cubicBezTo>
                    <a:pt x="203369" y="53391"/>
                    <a:pt x="215994" y="48107"/>
                    <a:pt x="228990" y="44863"/>
                  </a:cubicBezTo>
                  <a:lnTo>
                    <a:pt x="234745" y="10845"/>
                  </a:lnTo>
                  <a:cubicBezTo>
                    <a:pt x="235674" y="4542"/>
                    <a:pt x="241151" y="0"/>
                    <a:pt x="247463" y="0"/>
                  </a:cubicBezTo>
                  <a:close/>
                </a:path>
              </a:pathLst>
            </a:custGeom>
            <a:solidFill>
              <a:srgbClr val="0066B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65141" y="3651870"/>
            <a:ext cx="432048" cy="432048"/>
            <a:chOff x="6972446" y="3278799"/>
            <a:chExt cx="432048" cy="432048"/>
          </a:xfrm>
        </p:grpSpPr>
        <p:sp>
          <p:nvSpPr>
            <p:cNvPr id="326" name="椭圆 325"/>
            <p:cNvSpPr/>
            <p:nvPr/>
          </p:nvSpPr>
          <p:spPr>
            <a:xfrm>
              <a:off x="6972446" y="3278799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6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1" name="call-center-worker-with-headset_46010"/>
            <p:cNvSpPr>
              <a:spLocks noChangeAspect="1"/>
            </p:cNvSpPr>
            <p:nvPr/>
          </p:nvSpPr>
          <p:spPr bwMode="auto">
            <a:xfrm>
              <a:off x="7100159" y="3374720"/>
              <a:ext cx="176621" cy="240206"/>
            </a:xfrm>
            <a:custGeom>
              <a:avLst/>
              <a:gdLst>
                <a:gd name="connsiteX0" fmla="*/ 374083 w 447102"/>
                <a:gd name="connsiteY0" fmla="*/ 129981 h 608062"/>
                <a:gd name="connsiteX1" fmla="*/ 395933 w 447102"/>
                <a:gd name="connsiteY1" fmla="*/ 129981 h 608062"/>
                <a:gd name="connsiteX2" fmla="*/ 447102 w 447102"/>
                <a:gd name="connsiteY2" fmla="*/ 181066 h 608062"/>
                <a:gd name="connsiteX3" fmla="*/ 446826 w 447102"/>
                <a:gd name="connsiteY3" fmla="*/ 577687 h 608062"/>
                <a:gd name="connsiteX4" fmla="*/ 416401 w 447102"/>
                <a:gd name="connsiteY4" fmla="*/ 608062 h 608062"/>
                <a:gd name="connsiteX5" fmla="*/ 385884 w 447102"/>
                <a:gd name="connsiteY5" fmla="*/ 577687 h 608062"/>
                <a:gd name="connsiteX6" fmla="*/ 385884 w 447102"/>
                <a:gd name="connsiteY6" fmla="*/ 396267 h 608062"/>
                <a:gd name="connsiteX7" fmla="*/ 365601 w 447102"/>
                <a:gd name="connsiteY7" fmla="*/ 396267 h 608062"/>
                <a:gd name="connsiteX8" fmla="*/ 365601 w 447102"/>
                <a:gd name="connsiteY8" fmla="*/ 577687 h 608062"/>
                <a:gd name="connsiteX9" fmla="*/ 371962 w 447102"/>
                <a:gd name="connsiteY9" fmla="*/ 601803 h 608062"/>
                <a:gd name="connsiteX10" fmla="*/ 353523 w 447102"/>
                <a:gd name="connsiteY10" fmla="*/ 608062 h 608062"/>
                <a:gd name="connsiteX11" fmla="*/ 323006 w 447102"/>
                <a:gd name="connsiteY11" fmla="*/ 577687 h 608062"/>
                <a:gd name="connsiteX12" fmla="*/ 323006 w 447102"/>
                <a:gd name="connsiteY12" fmla="*/ 280198 h 608062"/>
                <a:gd name="connsiteX13" fmla="*/ 332226 w 447102"/>
                <a:gd name="connsiteY13" fmla="*/ 276332 h 608062"/>
                <a:gd name="connsiteX14" fmla="*/ 335729 w 447102"/>
                <a:gd name="connsiteY14" fmla="*/ 274768 h 608062"/>
                <a:gd name="connsiteX15" fmla="*/ 343750 w 447102"/>
                <a:gd name="connsiteY15" fmla="*/ 268877 h 608062"/>
                <a:gd name="connsiteX16" fmla="*/ 421933 w 447102"/>
                <a:gd name="connsiteY16" fmla="*/ 176464 h 608062"/>
                <a:gd name="connsiteX17" fmla="*/ 422117 w 447102"/>
                <a:gd name="connsiteY17" fmla="*/ 176188 h 608062"/>
                <a:gd name="connsiteX18" fmla="*/ 421933 w 447102"/>
                <a:gd name="connsiteY18" fmla="*/ 176372 h 608062"/>
                <a:gd name="connsiteX19" fmla="*/ 333425 w 447102"/>
                <a:gd name="connsiteY19" fmla="*/ 257647 h 608062"/>
                <a:gd name="connsiteX20" fmla="*/ 326233 w 447102"/>
                <a:gd name="connsiteY20" fmla="*/ 262342 h 608062"/>
                <a:gd name="connsiteX21" fmla="*/ 234775 w 447102"/>
                <a:gd name="connsiteY21" fmla="*/ 301184 h 608062"/>
                <a:gd name="connsiteX22" fmla="*/ 224818 w 447102"/>
                <a:gd name="connsiteY22" fmla="*/ 303209 h 608062"/>
                <a:gd name="connsiteX23" fmla="*/ 201400 w 447102"/>
                <a:gd name="connsiteY23" fmla="*/ 287746 h 608062"/>
                <a:gd name="connsiteX24" fmla="*/ 214860 w 447102"/>
                <a:gd name="connsiteY24" fmla="*/ 254518 h 608062"/>
                <a:gd name="connsiteX25" fmla="*/ 302262 w 447102"/>
                <a:gd name="connsiteY25" fmla="*/ 217332 h 608062"/>
                <a:gd name="connsiteX26" fmla="*/ 387544 w 447102"/>
                <a:gd name="connsiteY26" fmla="*/ 139093 h 608062"/>
                <a:gd name="connsiteX27" fmla="*/ 323006 w 447102"/>
                <a:gd name="connsiteY27" fmla="*/ 184840 h 608062"/>
                <a:gd name="connsiteX28" fmla="*/ 323006 w 447102"/>
                <a:gd name="connsiteY28" fmla="*/ 181066 h 608062"/>
                <a:gd name="connsiteX29" fmla="*/ 374083 w 447102"/>
                <a:gd name="connsiteY29" fmla="*/ 129981 h 608062"/>
                <a:gd name="connsiteX30" fmla="*/ 51156 w 447102"/>
                <a:gd name="connsiteY30" fmla="*/ 129981 h 608062"/>
                <a:gd name="connsiteX31" fmla="*/ 73000 w 447102"/>
                <a:gd name="connsiteY31" fmla="*/ 129981 h 608062"/>
                <a:gd name="connsiteX32" fmla="*/ 124156 w 447102"/>
                <a:gd name="connsiteY32" fmla="*/ 181066 h 608062"/>
                <a:gd name="connsiteX33" fmla="*/ 124156 w 447102"/>
                <a:gd name="connsiteY33" fmla="*/ 190639 h 608062"/>
                <a:gd name="connsiteX34" fmla="*/ 68945 w 447102"/>
                <a:gd name="connsiteY34" fmla="*/ 148022 h 608062"/>
                <a:gd name="connsiteX35" fmla="*/ 136691 w 447102"/>
                <a:gd name="connsiteY35" fmla="*/ 213374 h 608062"/>
                <a:gd name="connsiteX36" fmla="*/ 198077 w 447102"/>
                <a:gd name="connsiteY36" fmla="*/ 247522 h 608062"/>
                <a:gd name="connsiteX37" fmla="*/ 187385 w 447102"/>
                <a:gd name="connsiteY37" fmla="*/ 293729 h 608062"/>
                <a:gd name="connsiteX38" fmla="*/ 192823 w 447102"/>
                <a:gd name="connsiteY38" fmla="*/ 302657 h 608062"/>
                <a:gd name="connsiteX39" fmla="*/ 109132 w 447102"/>
                <a:gd name="connsiteY39" fmla="*/ 256082 h 608062"/>
                <a:gd name="connsiteX40" fmla="*/ 103786 w 447102"/>
                <a:gd name="connsiteY40" fmla="*/ 252125 h 608062"/>
                <a:gd name="connsiteX41" fmla="*/ 33643 w 447102"/>
                <a:gd name="connsiteY41" fmla="*/ 184564 h 608062"/>
                <a:gd name="connsiteX42" fmla="*/ 96320 w 447102"/>
                <a:gd name="connsiteY42" fmla="*/ 259856 h 608062"/>
                <a:gd name="connsiteX43" fmla="*/ 97334 w 447102"/>
                <a:gd name="connsiteY43" fmla="*/ 260869 h 608062"/>
                <a:gd name="connsiteX44" fmla="*/ 103878 w 447102"/>
                <a:gd name="connsiteY44" fmla="*/ 265471 h 608062"/>
                <a:gd name="connsiteX45" fmla="*/ 124156 w 447102"/>
                <a:gd name="connsiteY45" fmla="*/ 279830 h 608062"/>
                <a:gd name="connsiteX46" fmla="*/ 124063 w 447102"/>
                <a:gd name="connsiteY46" fmla="*/ 577687 h 608062"/>
                <a:gd name="connsiteX47" fmla="*/ 93647 w 447102"/>
                <a:gd name="connsiteY47" fmla="*/ 608062 h 608062"/>
                <a:gd name="connsiteX48" fmla="*/ 75212 w 447102"/>
                <a:gd name="connsiteY48" fmla="*/ 601803 h 608062"/>
                <a:gd name="connsiteX49" fmla="*/ 81572 w 447102"/>
                <a:gd name="connsiteY49" fmla="*/ 577687 h 608062"/>
                <a:gd name="connsiteX50" fmla="*/ 81572 w 447102"/>
                <a:gd name="connsiteY50" fmla="*/ 396267 h 608062"/>
                <a:gd name="connsiteX51" fmla="*/ 61202 w 447102"/>
                <a:gd name="connsiteY51" fmla="*/ 396267 h 608062"/>
                <a:gd name="connsiteX52" fmla="*/ 61202 w 447102"/>
                <a:gd name="connsiteY52" fmla="*/ 577687 h 608062"/>
                <a:gd name="connsiteX53" fmla="*/ 30786 w 447102"/>
                <a:gd name="connsiteY53" fmla="*/ 608062 h 608062"/>
                <a:gd name="connsiteX54" fmla="*/ 277 w 447102"/>
                <a:gd name="connsiteY54" fmla="*/ 577687 h 608062"/>
                <a:gd name="connsiteX55" fmla="*/ 0 w 447102"/>
                <a:gd name="connsiteY55" fmla="*/ 181066 h 608062"/>
                <a:gd name="connsiteX56" fmla="*/ 51156 w 447102"/>
                <a:gd name="connsiteY56" fmla="*/ 129981 h 608062"/>
                <a:gd name="connsiteX57" fmla="*/ 385040 w 447102"/>
                <a:gd name="connsiteY57" fmla="*/ 0 h 608062"/>
                <a:gd name="connsiteX58" fmla="*/ 444421 w 447102"/>
                <a:gd name="connsiteY58" fmla="*/ 59275 h 608062"/>
                <a:gd name="connsiteX59" fmla="*/ 385040 w 447102"/>
                <a:gd name="connsiteY59" fmla="*/ 118550 h 608062"/>
                <a:gd name="connsiteX60" fmla="*/ 325659 w 447102"/>
                <a:gd name="connsiteY60" fmla="*/ 59275 h 608062"/>
                <a:gd name="connsiteX61" fmla="*/ 385040 w 447102"/>
                <a:gd name="connsiteY61" fmla="*/ 0 h 608062"/>
                <a:gd name="connsiteX62" fmla="*/ 62097 w 447102"/>
                <a:gd name="connsiteY62" fmla="*/ 0 h 608062"/>
                <a:gd name="connsiteX63" fmla="*/ 121513 w 447102"/>
                <a:gd name="connsiteY63" fmla="*/ 59275 h 608062"/>
                <a:gd name="connsiteX64" fmla="*/ 62097 w 447102"/>
                <a:gd name="connsiteY64" fmla="*/ 118550 h 608062"/>
                <a:gd name="connsiteX65" fmla="*/ 2681 w 447102"/>
                <a:gd name="connsiteY65" fmla="*/ 59275 h 608062"/>
                <a:gd name="connsiteX66" fmla="*/ 62097 w 447102"/>
                <a:gd name="connsiteY66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47102" h="608062">
                  <a:moveTo>
                    <a:pt x="374083" y="129981"/>
                  </a:moveTo>
                  <a:lnTo>
                    <a:pt x="395933" y="129981"/>
                  </a:lnTo>
                  <a:cubicBezTo>
                    <a:pt x="424238" y="129981"/>
                    <a:pt x="447102" y="152900"/>
                    <a:pt x="447102" y="181066"/>
                  </a:cubicBezTo>
                  <a:cubicBezTo>
                    <a:pt x="447102" y="321802"/>
                    <a:pt x="446826" y="577687"/>
                    <a:pt x="446826" y="577687"/>
                  </a:cubicBezTo>
                  <a:cubicBezTo>
                    <a:pt x="446826" y="594439"/>
                    <a:pt x="433181" y="608062"/>
                    <a:pt x="416401" y="608062"/>
                  </a:cubicBezTo>
                  <a:cubicBezTo>
                    <a:pt x="399529" y="608062"/>
                    <a:pt x="385884" y="594439"/>
                    <a:pt x="385884" y="577687"/>
                  </a:cubicBezTo>
                  <a:lnTo>
                    <a:pt x="385884" y="396267"/>
                  </a:lnTo>
                  <a:lnTo>
                    <a:pt x="365601" y="396267"/>
                  </a:lnTo>
                  <a:lnTo>
                    <a:pt x="365601" y="577687"/>
                  </a:lnTo>
                  <a:cubicBezTo>
                    <a:pt x="365601" y="586431"/>
                    <a:pt x="367998" y="594531"/>
                    <a:pt x="371962" y="601803"/>
                  </a:cubicBezTo>
                  <a:cubicBezTo>
                    <a:pt x="366799" y="605669"/>
                    <a:pt x="360438" y="608062"/>
                    <a:pt x="353523" y="608062"/>
                  </a:cubicBezTo>
                  <a:cubicBezTo>
                    <a:pt x="336651" y="608062"/>
                    <a:pt x="323006" y="594439"/>
                    <a:pt x="323006" y="577687"/>
                  </a:cubicBezTo>
                  <a:lnTo>
                    <a:pt x="323006" y="280198"/>
                  </a:lnTo>
                  <a:lnTo>
                    <a:pt x="332226" y="276332"/>
                  </a:lnTo>
                  <a:lnTo>
                    <a:pt x="335729" y="274768"/>
                  </a:lnTo>
                  <a:cubicBezTo>
                    <a:pt x="338772" y="273479"/>
                    <a:pt x="341538" y="271546"/>
                    <a:pt x="343750" y="268877"/>
                  </a:cubicBezTo>
                  <a:lnTo>
                    <a:pt x="421933" y="176464"/>
                  </a:lnTo>
                  <a:cubicBezTo>
                    <a:pt x="422025" y="176372"/>
                    <a:pt x="422025" y="176280"/>
                    <a:pt x="422117" y="176188"/>
                  </a:cubicBezTo>
                  <a:cubicBezTo>
                    <a:pt x="422025" y="176188"/>
                    <a:pt x="422025" y="176372"/>
                    <a:pt x="421933" y="176372"/>
                  </a:cubicBezTo>
                  <a:lnTo>
                    <a:pt x="333425" y="257647"/>
                  </a:lnTo>
                  <a:cubicBezTo>
                    <a:pt x="331304" y="259580"/>
                    <a:pt x="328907" y="261145"/>
                    <a:pt x="326233" y="262342"/>
                  </a:cubicBezTo>
                  <a:lnTo>
                    <a:pt x="234775" y="301184"/>
                  </a:lnTo>
                  <a:cubicBezTo>
                    <a:pt x="231548" y="302565"/>
                    <a:pt x="228137" y="303209"/>
                    <a:pt x="224818" y="303209"/>
                  </a:cubicBezTo>
                  <a:cubicBezTo>
                    <a:pt x="214953" y="303209"/>
                    <a:pt x="205549" y="297411"/>
                    <a:pt x="201400" y="287746"/>
                  </a:cubicBezTo>
                  <a:cubicBezTo>
                    <a:pt x="195960" y="274860"/>
                    <a:pt x="201953" y="259948"/>
                    <a:pt x="214860" y="254518"/>
                  </a:cubicBezTo>
                  <a:lnTo>
                    <a:pt x="302262" y="217332"/>
                  </a:lnTo>
                  <a:lnTo>
                    <a:pt x="387544" y="139093"/>
                  </a:lnTo>
                  <a:lnTo>
                    <a:pt x="323006" y="184840"/>
                  </a:lnTo>
                  <a:lnTo>
                    <a:pt x="323006" y="181066"/>
                  </a:lnTo>
                  <a:cubicBezTo>
                    <a:pt x="323006" y="152900"/>
                    <a:pt x="345871" y="129981"/>
                    <a:pt x="374083" y="129981"/>
                  </a:cubicBezTo>
                  <a:close/>
                  <a:moveTo>
                    <a:pt x="51156" y="129981"/>
                  </a:moveTo>
                  <a:lnTo>
                    <a:pt x="73000" y="129981"/>
                  </a:lnTo>
                  <a:cubicBezTo>
                    <a:pt x="101205" y="129981"/>
                    <a:pt x="124156" y="152900"/>
                    <a:pt x="124156" y="181066"/>
                  </a:cubicBezTo>
                  <a:lnTo>
                    <a:pt x="124156" y="190639"/>
                  </a:lnTo>
                  <a:lnTo>
                    <a:pt x="68945" y="148022"/>
                  </a:lnTo>
                  <a:lnTo>
                    <a:pt x="136691" y="213374"/>
                  </a:lnTo>
                  <a:lnTo>
                    <a:pt x="198077" y="247522"/>
                  </a:lnTo>
                  <a:cubicBezTo>
                    <a:pt x="185265" y="258752"/>
                    <a:pt x="180380" y="277161"/>
                    <a:pt x="187385" y="293729"/>
                  </a:cubicBezTo>
                  <a:cubicBezTo>
                    <a:pt x="188860" y="297042"/>
                    <a:pt x="190704" y="299896"/>
                    <a:pt x="192823" y="302657"/>
                  </a:cubicBezTo>
                  <a:lnTo>
                    <a:pt x="109132" y="256082"/>
                  </a:lnTo>
                  <a:cubicBezTo>
                    <a:pt x="107196" y="254978"/>
                    <a:pt x="105445" y="253689"/>
                    <a:pt x="103786" y="252125"/>
                  </a:cubicBezTo>
                  <a:lnTo>
                    <a:pt x="33643" y="184564"/>
                  </a:lnTo>
                  <a:lnTo>
                    <a:pt x="96320" y="259856"/>
                  </a:lnTo>
                  <a:cubicBezTo>
                    <a:pt x="96596" y="260224"/>
                    <a:pt x="96965" y="260593"/>
                    <a:pt x="97334" y="260869"/>
                  </a:cubicBezTo>
                  <a:lnTo>
                    <a:pt x="103878" y="265471"/>
                  </a:lnTo>
                  <a:lnTo>
                    <a:pt x="124156" y="279830"/>
                  </a:lnTo>
                  <a:lnTo>
                    <a:pt x="124063" y="577687"/>
                  </a:lnTo>
                  <a:cubicBezTo>
                    <a:pt x="124063" y="594439"/>
                    <a:pt x="110422" y="608062"/>
                    <a:pt x="93647" y="608062"/>
                  </a:cubicBezTo>
                  <a:cubicBezTo>
                    <a:pt x="86642" y="608062"/>
                    <a:pt x="80282" y="605669"/>
                    <a:pt x="75212" y="601803"/>
                  </a:cubicBezTo>
                  <a:cubicBezTo>
                    <a:pt x="79084" y="594531"/>
                    <a:pt x="81572" y="586431"/>
                    <a:pt x="81572" y="577687"/>
                  </a:cubicBezTo>
                  <a:lnTo>
                    <a:pt x="81572" y="396267"/>
                  </a:lnTo>
                  <a:lnTo>
                    <a:pt x="61202" y="396267"/>
                  </a:lnTo>
                  <a:lnTo>
                    <a:pt x="61202" y="577687"/>
                  </a:lnTo>
                  <a:cubicBezTo>
                    <a:pt x="61202" y="594439"/>
                    <a:pt x="47561" y="608062"/>
                    <a:pt x="30786" y="608062"/>
                  </a:cubicBezTo>
                  <a:cubicBezTo>
                    <a:pt x="13918" y="608062"/>
                    <a:pt x="277" y="594439"/>
                    <a:pt x="277" y="577687"/>
                  </a:cubicBezTo>
                  <a:cubicBezTo>
                    <a:pt x="277" y="577687"/>
                    <a:pt x="0" y="326313"/>
                    <a:pt x="0" y="181066"/>
                  </a:cubicBezTo>
                  <a:cubicBezTo>
                    <a:pt x="0" y="152900"/>
                    <a:pt x="22951" y="129981"/>
                    <a:pt x="51156" y="129981"/>
                  </a:cubicBezTo>
                  <a:close/>
                  <a:moveTo>
                    <a:pt x="385040" y="0"/>
                  </a:moveTo>
                  <a:cubicBezTo>
                    <a:pt x="417835" y="0"/>
                    <a:pt x="444421" y="26538"/>
                    <a:pt x="444421" y="59275"/>
                  </a:cubicBezTo>
                  <a:cubicBezTo>
                    <a:pt x="444421" y="92012"/>
                    <a:pt x="417835" y="118550"/>
                    <a:pt x="385040" y="118550"/>
                  </a:cubicBezTo>
                  <a:cubicBezTo>
                    <a:pt x="352245" y="118550"/>
                    <a:pt x="325659" y="92012"/>
                    <a:pt x="325659" y="59275"/>
                  </a:cubicBezTo>
                  <a:cubicBezTo>
                    <a:pt x="325659" y="26538"/>
                    <a:pt x="352245" y="0"/>
                    <a:pt x="385040" y="0"/>
                  </a:cubicBezTo>
                  <a:close/>
                  <a:moveTo>
                    <a:pt x="62097" y="0"/>
                  </a:moveTo>
                  <a:cubicBezTo>
                    <a:pt x="94912" y="0"/>
                    <a:pt x="121513" y="26538"/>
                    <a:pt x="121513" y="59275"/>
                  </a:cubicBezTo>
                  <a:cubicBezTo>
                    <a:pt x="121513" y="92012"/>
                    <a:pt x="94912" y="118550"/>
                    <a:pt x="62097" y="118550"/>
                  </a:cubicBezTo>
                  <a:cubicBezTo>
                    <a:pt x="29282" y="118550"/>
                    <a:pt x="2681" y="92012"/>
                    <a:pt x="2681" y="59275"/>
                  </a:cubicBezTo>
                  <a:cubicBezTo>
                    <a:pt x="2681" y="26538"/>
                    <a:pt x="29282" y="0"/>
                    <a:pt x="62097" y="0"/>
                  </a:cubicBezTo>
                  <a:close/>
                </a:path>
              </a:pathLst>
            </a:custGeom>
            <a:solidFill>
              <a:srgbClr val="0066B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283519" y="3651870"/>
            <a:ext cx="432048" cy="432048"/>
            <a:chOff x="6444477" y="3278799"/>
            <a:chExt cx="432048" cy="432048"/>
          </a:xfrm>
        </p:grpSpPr>
        <p:sp>
          <p:nvSpPr>
            <p:cNvPr id="328" name="椭圆 327"/>
            <p:cNvSpPr/>
            <p:nvPr/>
          </p:nvSpPr>
          <p:spPr>
            <a:xfrm>
              <a:off x="6444477" y="3278799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6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2" name="call-center-worker-with-headset_46010"/>
            <p:cNvSpPr>
              <a:spLocks noChangeAspect="1"/>
            </p:cNvSpPr>
            <p:nvPr/>
          </p:nvSpPr>
          <p:spPr bwMode="auto">
            <a:xfrm>
              <a:off x="6540398" y="3388428"/>
              <a:ext cx="240206" cy="212791"/>
            </a:xfrm>
            <a:custGeom>
              <a:avLst/>
              <a:gdLst>
                <a:gd name="T0" fmla="*/ 5423 w 6499"/>
                <a:gd name="T1" fmla="*/ 940 h 5766"/>
                <a:gd name="T2" fmla="*/ 6499 w 6499"/>
                <a:gd name="T3" fmla="*/ 7 h 5766"/>
                <a:gd name="T4" fmla="*/ 4987 w 6499"/>
                <a:gd name="T5" fmla="*/ 792 h 5766"/>
                <a:gd name="T6" fmla="*/ 3216 w 6499"/>
                <a:gd name="T7" fmla="*/ 716 h 5766"/>
                <a:gd name="T8" fmla="*/ 1453 w 6499"/>
                <a:gd name="T9" fmla="*/ 667 h 5766"/>
                <a:gd name="T10" fmla="*/ 0 w 6499"/>
                <a:gd name="T11" fmla="*/ 2664 h 5766"/>
                <a:gd name="T12" fmla="*/ 661 w 6499"/>
                <a:gd name="T13" fmla="*/ 3284 h 5766"/>
                <a:gd name="T14" fmla="*/ 448 w 6499"/>
                <a:gd name="T15" fmla="*/ 4071 h 5766"/>
                <a:gd name="T16" fmla="*/ 844 w 6499"/>
                <a:gd name="T17" fmla="*/ 4279 h 5766"/>
                <a:gd name="T18" fmla="*/ 1080 w 6499"/>
                <a:gd name="T19" fmla="*/ 4576 h 5766"/>
                <a:gd name="T20" fmla="*/ 1583 w 6499"/>
                <a:gd name="T21" fmla="*/ 4775 h 5766"/>
                <a:gd name="T22" fmla="*/ 2017 w 6499"/>
                <a:gd name="T23" fmla="*/ 5327 h 5766"/>
                <a:gd name="T24" fmla="*/ 2405 w 6499"/>
                <a:gd name="T25" fmla="*/ 5234 h 5766"/>
                <a:gd name="T26" fmla="*/ 2535 w 6499"/>
                <a:gd name="T27" fmla="*/ 5395 h 5766"/>
                <a:gd name="T28" fmla="*/ 2876 w 6499"/>
                <a:gd name="T29" fmla="*/ 5576 h 5766"/>
                <a:gd name="T30" fmla="*/ 3165 w 6499"/>
                <a:gd name="T31" fmla="*/ 5494 h 5766"/>
                <a:gd name="T32" fmla="*/ 3701 w 6499"/>
                <a:gd name="T33" fmla="*/ 5660 h 5766"/>
                <a:gd name="T34" fmla="*/ 3832 w 6499"/>
                <a:gd name="T35" fmla="*/ 5267 h 5766"/>
                <a:gd name="T36" fmla="*/ 4495 w 6499"/>
                <a:gd name="T37" fmla="*/ 4970 h 5766"/>
                <a:gd name="T38" fmla="*/ 4988 w 6499"/>
                <a:gd name="T39" fmla="*/ 5020 h 5766"/>
                <a:gd name="T40" fmla="*/ 5597 w 6499"/>
                <a:gd name="T41" fmla="*/ 4588 h 5766"/>
                <a:gd name="T42" fmla="*/ 5503 w 6499"/>
                <a:gd name="T43" fmla="*/ 3760 h 5766"/>
                <a:gd name="T44" fmla="*/ 6296 w 6499"/>
                <a:gd name="T45" fmla="*/ 2963 h 5766"/>
                <a:gd name="T46" fmla="*/ 6499 w 6499"/>
                <a:gd name="T47" fmla="*/ 2528 h 5766"/>
                <a:gd name="T48" fmla="*/ 5795 w 6499"/>
                <a:gd name="T49" fmla="*/ 3035 h 5766"/>
                <a:gd name="T50" fmla="*/ 4857 w 6499"/>
                <a:gd name="T51" fmla="*/ 3514 h 5766"/>
                <a:gd name="T52" fmla="*/ 4769 w 6499"/>
                <a:gd name="T53" fmla="*/ 4088 h 5766"/>
                <a:gd name="T54" fmla="*/ 4331 w 6499"/>
                <a:gd name="T55" fmla="*/ 4082 h 5766"/>
                <a:gd name="T56" fmla="*/ 4173 w 6499"/>
                <a:gd name="T57" fmla="*/ 4456 h 5766"/>
                <a:gd name="T58" fmla="*/ 3747 w 6499"/>
                <a:gd name="T59" fmla="*/ 4507 h 5766"/>
                <a:gd name="T60" fmla="*/ 3473 w 6499"/>
                <a:gd name="T61" fmla="*/ 4915 h 5766"/>
                <a:gd name="T62" fmla="*/ 3065 w 6499"/>
                <a:gd name="T63" fmla="*/ 5251 h 5766"/>
                <a:gd name="T64" fmla="*/ 2867 w 6499"/>
                <a:gd name="T65" fmla="*/ 5322 h 5766"/>
                <a:gd name="T66" fmla="*/ 2707 w 6499"/>
                <a:gd name="T67" fmla="*/ 5102 h 5766"/>
                <a:gd name="T68" fmla="*/ 3423 w 6499"/>
                <a:gd name="T69" fmla="*/ 4496 h 5766"/>
                <a:gd name="T70" fmla="*/ 3345 w 6499"/>
                <a:gd name="T71" fmla="*/ 4266 h 5766"/>
                <a:gd name="T72" fmla="*/ 2255 w 6499"/>
                <a:gd name="T73" fmla="*/ 5022 h 5766"/>
                <a:gd name="T74" fmla="*/ 1884 w 6499"/>
                <a:gd name="T75" fmla="*/ 4962 h 5766"/>
                <a:gd name="T76" fmla="*/ 3155 w 6499"/>
                <a:gd name="T77" fmla="*/ 3735 h 5766"/>
                <a:gd name="T78" fmla="*/ 3075 w 6499"/>
                <a:gd name="T79" fmla="*/ 3503 h 5766"/>
                <a:gd name="T80" fmla="*/ 1791 w 6499"/>
                <a:gd name="T81" fmla="*/ 4404 h 5766"/>
                <a:gd name="T82" fmla="*/ 1285 w 6499"/>
                <a:gd name="T83" fmla="*/ 4435 h 5766"/>
                <a:gd name="T84" fmla="*/ 1439 w 6499"/>
                <a:gd name="T85" fmla="*/ 4004 h 5766"/>
                <a:gd name="T86" fmla="*/ 2809 w 6499"/>
                <a:gd name="T87" fmla="*/ 3011 h 5766"/>
                <a:gd name="T88" fmla="*/ 2612 w 6499"/>
                <a:gd name="T89" fmla="*/ 2895 h 5766"/>
                <a:gd name="T90" fmla="*/ 1167 w 6499"/>
                <a:gd name="T91" fmla="*/ 3884 h 5766"/>
                <a:gd name="T92" fmla="*/ 668 w 6499"/>
                <a:gd name="T93" fmla="*/ 3923 h 5766"/>
                <a:gd name="T94" fmla="*/ 3388 w 6499"/>
                <a:gd name="T95" fmla="*/ 1602 h 5766"/>
                <a:gd name="T96" fmla="*/ 4543 w 6499"/>
                <a:gd name="T97" fmla="*/ 2706 h 5766"/>
                <a:gd name="T98" fmla="*/ 4492 w 6499"/>
                <a:gd name="T99" fmla="*/ 1496 h 5766"/>
                <a:gd name="T100" fmla="*/ 4777 w 6499"/>
                <a:gd name="T101" fmla="*/ 1048 h 5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99" h="5766">
                  <a:moveTo>
                    <a:pt x="5048" y="1043"/>
                  </a:moveTo>
                  <a:cubicBezTo>
                    <a:pt x="5180" y="1043"/>
                    <a:pt x="5309" y="1008"/>
                    <a:pt x="5423" y="940"/>
                  </a:cubicBezTo>
                  <a:lnTo>
                    <a:pt x="6499" y="304"/>
                  </a:lnTo>
                  <a:lnTo>
                    <a:pt x="6499" y="7"/>
                  </a:lnTo>
                  <a:lnTo>
                    <a:pt x="5288" y="712"/>
                  </a:lnTo>
                  <a:cubicBezTo>
                    <a:pt x="5196" y="766"/>
                    <a:pt x="5092" y="794"/>
                    <a:pt x="4987" y="792"/>
                  </a:cubicBezTo>
                  <a:lnTo>
                    <a:pt x="3384" y="774"/>
                  </a:lnTo>
                  <a:cubicBezTo>
                    <a:pt x="3304" y="744"/>
                    <a:pt x="3240" y="726"/>
                    <a:pt x="3216" y="716"/>
                  </a:cubicBezTo>
                  <a:cubicBezTo>
                    <a:pt x="2715" y="604"/>
                    <a:pt x="2323" y="648"/>
                    <a:pt x="2056" y="720"/>
                  </a:cubicBezTo>
                  <a:cubicBezTo>
                    <a:pt x="1856" y="774"/>
                    <a:pt x="1643" y="754"/>
                    <a:pt x="1453" y="667"/>
                  </a:cubicBezTo>
                  <a:lnTo>
                    <a:pt x="0" y="0"/>
                  </a:lnTo>
                  <a:lnTo>
                    <a:pt x="0" y="2664"/>
                  </a:lnTo>
                  <a:lnTo>
                    <a:pt x="151" y="2747"/>
                  </a:lnTo>
                  <a:cubicBezTo>
                    <a:pt x="373" y="2868"/>
                    <a:pt x="551" y="3056"/>
                    <a:pt x="661" y="3284"/>
                  </a:cubicBezTo>
                  <a:lnTo>
                    <a:pt x="576" y="3354"/>
                  </a:lnTo>
                  <a:cubicBezTo>
                    <a:pt x="347" y="3520"/>
                    <a:pt x="297" y="3843"/>
                    <a:pt x="448" y="4071"/>
                  </a:cubicBezTo>
                  <a:cubicBezTo>
                    <a:pt x="532" y="4182"/>
                    <a:pt x="651" y="4252"/>
                    <a:pt x="787" y="4276"/>
                  </a:cubicBezTo>
                  <a:cubicBezTo>
                    <a:pt x="803" y="4278"/>
                    <a:pt x="827" y="4279"/>
                    <a:pt x="844" y="4279"/>
                  </a:cubicBezTo>
                  <a:cubicBezTo>
                    <a:pt x="893" y="4282"/>
                    <a:pt x="941" y="4276"/>
                    <a:pt x="983" y="4270"/>
                  </a:cubicBezTo>
                  <a:cubicBezTo>
                    <a:pt x="985" y="4384"/>
                    <a:pt x="1012" y="4483"/>
                    <a:pt x="1080" y="4576"/>
                  </a:cubicBezTo>
                  <a:cubicBezTo>
                    <a:pt x="1171" y="4703"/>
                    <a:pt x="1315" y="4760"/>
                    <a:pt x="1469" y="4768"/>
                  </a:cubicBezTo>
                  <a:cubicBezTo>
                    <a:pt x="1509" y="4771"/>
                    <a:pt x="1551" y="4772"/>
                    <a:pt x="1583" y="4775"/>
                  </a:cubicBezTo>
                  <a:cubicBezTo>
                    <a:pt x="1568" y="4896"/>
                    <a:pt x="1603" y="5020"/>
                    <a:pt x="1679" y="5122"/>
                  </a:cubicBezTo>
                  <a:cubicBezTo>
                    <a:pt x="1763" y="5232"/>
                    <a:pt x="1881" y="5303"/>
                    <a:pt x="2017" y="5327"/>
                  </a:cubicBezTo>
                  <a:cubicBezTo>
                    <a:pt x="2033" y="5328"/>
                    <a:pt x="2057" y="5330"/>
                    <a:pt x="2075" y="5330"/>
                  </a:cubicBezTo>
                  <a:cubicBezTo>
                    <a:pt x="2196" y="5336"/>
                    <a:pt x="2312" y="5302"/>
                    <a:pt x="2405" y="5234"/>
                  </a:cubicBezTo>
                  <a:lnTo>
                    <a:pt x="2456" y="5195"/>
                  </a:lnTo>
                  <a:cubicBezTo>
                    <a:pt x="2468" y="5268"/>
                    <a:pt x="2489" y="5335"/>
                    <a:pt x="2535" y="5395"/>
                  </a:cubicBezTo>
                  <a:cubicBezTo>
                    <a:pt x="2603" y="5488"/>
                    <a:pt x="2705" y="5551"/>
                    <a:pt x="2827" y="5574"/>
                  </a:cubicBezTo>
                  <a:cubicBezTo>
                    <a:pt x="2843" y="5575"/>
                    <a:pt x="2859" y="5575"/>
                    <a:pt x="2876" y="5576"/>
                  </a:cubicBezTo>
                  <a:cubicBezTo>
                    <a:pt x="2973" y="5582"/>
                    <a:pt x="3072" y="5554"/>
                    <a:pt x="3157" y="5494"/>
                  </a:cubicBezTo>
                  <a:lnTo>
                    <a:pt x="3165" y="5494"/>
                  </a:lnTo>
                  <a:lnTo>
                    <a:pt x="3225" y="5578"/>
                  </a:lnTo>
                  <a:cubicBezTo>
                    <a:pt x="3331" y="5730"/>
                    <a:pt x="3549" y="5766"/>
                    <a:pt x="3701" y="5660"/>
                  </a:cubicBezTo>
                  <a:cubicBezTo>
                    <a:pt x="3828" y="5570"/>
                    <a:pt x="3879" y="5392"/>
                    <a:pt x="3821" y="5251"/>
                  </a:cubicBezTo>
                  <a:lnTo>
                    <a:pt x="3832" y="5267"/>
                  </a:lnTo>
                  <a:cubicBezTo>
                    <a:pt x="3932" y="5415"/>
                    <a:pt x="4121" y="5479"/>
                    <a:pt x="4287" y="5411"/>
                  </a:cubicBezTo>
                  <a:cubicBezTo>
                    <a:pt x="4469" y="5336"/>
                    <a:pt x="4543" y="5139"/>
                    <a:pt x="4495" y="4970"/>
                  </a:cubicBezTo>
                  <a:cubicBezTo>
                    <a:pt x="4617" y="5107"/>
                    <a:pt x="4828" y="5134"/>
                    <a:pt x="4980" y="5028"/>
                  </a:cubicBezTo>
                  <a:lnTo>
                    <a:pt x="4988" y="5020"/>
                  </a:lnTo>
                  <a:cubicBezTo>
                    <a:pt x="5140" y="4915"/>
                    <a:pt x="5184" y="4714"/>
                    <a:pt x="5103" y="4554"/>
                  </a:cubicBezTo>
                  <a:cubicBezTo>
                    <a:pt x="5235" y="4675"/>
                    <a:pt x="5445" y="4694"/>
                    <a:pt x="5597" y="4588"/>
                  </a:cubicBezTo>
                  <a:cubicBezTo>
                    <a:pt x="5775" y="4459"/>
                    <a:pt x="5821" y="4210"/>
                    <a:pt x="5692" y="4031"/>
                  </a:cubicBezTo>
                  <a:lnTo>
                    <a:pt x="5503" y="3760"/>
                  </a:lnTo>
                  <a:lnTo>
                    <a:pt x="5915" y="3280"/>
                  </a:lnTo>
                  <a:cubicBezTo>
                    <a:pt x="6023" y="3154"/>
                    <a:pt x="6152" y="3047"/>
                    <a:pt x="6296" y="2963"/>
                  </a:cubicBezTo>
                  <a:lnTo>
                    <a:pt x="6499" y="2846"/>
                  </a:lnTo>
                  <a:lnTo>
                    <a:pt x="6499" y="2528"/>
                  </a:lnTo>
                  <a:lnTo>
                    <a:pt x="6219" y="2687"/>
                  </a:lnTo>
                  <a:cubicBezTo>
                    <a:pt x="6059" y="2778"/>
                    <a:pt x="5915" y="2895"/>
                    <a:pt x="5795" y="3035"/>
                  </a:cubicBezTo>
                  <a:lnTo>
                    <a:pt x="5352" y="3548"/>
                  </a:lnTo>
                  <a:cubicBezTo>
                    <a:pt x="5220" y="3427"/>
                    <a:pt x="5009" y="3408"/>
                    <a:pt x="4857" y="3514"/>
                  </a:cubicBezTo>
                  <a:cubicBezTo>
                    <a:pt x="4680" y="3643"/>
                    <a:pt x="4633" y="3892"/>
                    <a:pt x="4763" y="4071"/>
                  </a:cubicBezTo>
                  <a:lnTo>
                    <a:pt x="4769" y="4088"/>
                  </a:lnTo>
                  <a:lnTo>
                    <a:pt x="4761" y="4088"/>
                  </a:lnTo>
                  <a:cubicBezTo>
                    <a:pt x="4636" y="4000"/>
                    <a:pt x="4465" y="3991"/>
                    <a:pt x="4331" y="4082"/>
                  </a:cubicBezTo>
                  <a:lnTo>
                    <a:pt x="4323" y="4090"/>
                  </a:lnTo>
                  <a:cubicBezTo>
                    <a:pt x="4204" y="4172"/>
                    <a:pt x="4148" y="4316"/>
                    <a:pt x="4173" y="4456"/>
                  </a:cubicBezTo>
                  <a:lnTo>
                    <a:pt x="4131" y="4487"/>
                  </a:lnTo>
                  <a:cubicBezTo>
                    <a:pt x="4012" y="4424"/>
                    <a:pt x="3865" y="4424"/>
                    <a:pt x="3747" y="4507"/>
                  </a:cubicBezTo>
                  <a:cubicBezTo>
                    <a:pt x="3637" y="4583"/>
                    <a:pt x="3581" y="4718"/>
                    <a:pt x="3591" y="4840"/>
                  </a:cubicBezTo>
                  <a:lnTo>
                    <a:pt x="3473" y="4915"/>
                  </a:lnTo>
                  <a:cubicBezTo>
                    <a:pt x="3385" y="4894"/>
                    <a:pt x="3287" y="4914"/>
                    <a:pt x="3211" y="4966"/>
                  </a:cubicBezTo>
                  <a:cubicBezTo>
                    <a:pt x="3117" y="5034"/>
                    <a:pt x="3063" y="5146"/>
                    <a:pt x="3065" y="5251"/>
                  </a:cubicBezTo>
                  <a:lnTo>
                    <a:pt x="3007" y="5288"/>
                  </a:lnTo>
                  <a:cubicBezTo>
                    <a:pt x="2972" y="5319"/>
                    <a:pt x="2915" y="5332"/>
                    <a:pt x="2867" y="5322"/>
                  </a:cubicBezTo>
                  <a:cubicBezTo>
                    <a:pt x="2819" y="5311"/>
                    <a:pt x="2771" y="5284"/>
                    <a:pt x="2740" y="5242"/>
                  </a:cubicBezTo>
                  <a:cubicBezTo>
                    <a:pt x="2709" y="5207"/>
                    <a:pt x="2696" y="5150"/>
                    <a:pt x="2707" y="5102"/>
                  </a:cubicBezTo>
                  <a:cubicBezTo>
                    <a:pt x="2717" y="5054"/>
                    <a:pt x="2744" y="5006"/>
                    <a:pt x="2787" y="4975"/>
                  </a:cubicBezTo>
                  <a:lnTo>
                    <a:pt x="3423" y="4496"/>
                  </a:lnTo>
                  <a:cubicBezTo>
                    <a:pt x="3456" y="4474"/>
                    <a:pt x="3475" y="4442"/>
                    <a:pt x="3476" y="4402"/>
                  </a:cubicBezTo>
                  <a:cubicBezTo>
                    <a:pt x="3480" y="4328"/>
                    <a:pt x="3417" y="4266"/>
                    <a:pt x="3345" y="4266"/>
                  </a:cubicBezTo>
                  <a:cubicBezTo>
                    <a:pt x="3317" y="4266"/>
                    <a:pt x="3295" y="4272"/>
                    <a:pt x="3271" y="4286"/>
                  </a:cubicBezTo>
                  <a:lnTo>
                    <a:pt x="2255" y="5022"/>
                  </a:lnTo>
                  <a:cubicBezTo>
                    <a:pt x="2196" y="5059"/>
                    <a:pt x="2129" y="5080"/>
                    <a:pt x="2057" y="5068"/>
                  </a:cubicBezTo>
                  <a:cubicBezTo>
                    <a:pt x="1985" y="5056"/>
                    <a:pt x="1921" y="5020"/>
                    <a:pt x="1884" y="4962"/>
                  </a:cubicBezTo>
                  <a:cubicBezTo>
                    <a:pt x="1800" y="4851"/>
                    <a:pt x="1825" y="4682"/>
                    <a:pt x="1944" y="4599"/>
                  </a:cubicBezTo>
                  <a:lnTo>
                    <a:pt x="3155" y="3735"/>
                  </a:lnTo>
                  <a:cubicBezTo>
                    <a:pt x="3181" y="3711"/>
                    <a:pt x="3200" y="3678"/>
                    <a:pt x="3200" y="3634"/>
                  </a:cubicBezTo>
                  <a:cubicBezTo>
                    <a:pt x="3201" y="3564"/>
                    <a:pt x="3144" y="3506"/>
                    <a:pt x="3075" y="3503"/>
                  </a:cubicBezTo>
                  <a:cubicBezTo>
                    <a:pt x="3035" y="3502"/>
                    <a:pt x="3003" y="3516"/>
                    <a:pt x="2976" y="3547"/>
                  </a:cubicBezTo>
                  <a:lnTo>
                    <a:pt x="1791" y="4404"/>
                  </a:lnTo>
                  <a:cubicBezTo>
                    <a:pt x="1757" y="4419"/>
                    <a:pt x="1740" y="4443"/>
                    <a:pt x="1715" y="4466"/>
                  </a:cubicBezTo>
                  <a:cubicBezTo>
                    <a:pt x="1572" y="4556"/>
                    <a:pt x="1361" y="4536"/>
                    <a:pt x="1285" y="4435"/>
                  </a:cubicBezTo>
                  <a:cubicBezTo>
                    <a:pt x="1209" y="4326"/>
                    <a:pt x="1225" y="4179"/>
                    <a:pt x="1320" y="4087"/>
                  </a:cubicBezTo>
                  <a:lnTo>
                    <a:pt x="1439" y="4004"/>
                  </a:lnTo>
                  <a:lnTo>
                    <a:pt x="2756" y="3106"/>
                  </a:lnTo>
                  <a:cubicBezTo>
                    <a:pt x="2789" y="3083"/>
                    <a:pt x="2808" y="3051"/>
                    <a:pt x="2809" y="3011"/>
                  </a:cubicBezTo>
                  <a:cubicBezTo>
                    <a:pt x="2812" y="2967"/>
                    <a:pt x="2791" y="2926"/>
                    <a:pt x="2755" y="2900"/>
                  </a:cubicBezTo>
                  <a:cubicBezTo>
                    <a:pt x="2708" y="2867"/>
                    <a:pt x="2661" y="2866"/>
                    <a:pt x="2612" y="2895"/>
                  </a:cubicBezTo>
                  <a:lnTo>
                    <a:pt x="1201" y="3854"/>
                  </a:lnTo>
                  <a:cubicBezTo>
                    <a:pt x="1192" y="3870"/>
                    <a:pt x="1176" y="3876"/>
                    <a:pt x="1167" y="3884"/>
                  </a:cubicBezTo>
                  <a:lnTo>
                    <a:pt x="1031" y="3983"/>
                  </a:lnTo>
                  <a:cubicBezTo>
                    <a:pt x="920" y="4067"/>
                    <a:pt x="751" y="4042"/>
                    <a:pt x="668" y="3923"/>
                  </a:cubicBezTo>
                  <a:cubicBezTo>
                    <a:pt x="584" y="3812"/>
                    <a:pt x="609" y="3643"/>
                    <a:pt x="728" y="3560"/>
                  </a:cubicBezTo>
                  <a:lnTo>
                    <a:pt x="3388" y="1602"/>
                  </a:lnTo>
                  <a:cubicBezTo>
                    <a:pt x="3601" y="1727"/>
                    <a:pt x="3759" y="1979"/>
                    <a:pt x="3759" y="1979"/>
                  </a:cubicBezTo>
                  <a:cubicBezTo>
                    <a:pt x="4020" y="2798"/>
                    <a:pt x="4345" y="2804"/>
                    <a:pt x="4543" y="2706"/>
                  </a:cubicBezTo>
                  <a:cubicBezTo>
                    <a:pt x="4645" y="2655"/>
                    <a:pt x="4692" y="2534"/>
                    <a:pt x="4656" y="2424"/>
                  </a:cubicBezTo>
                  <a:cubicBezTo>
                    <a:pt x="4552" y="2108"/>
                    <a:pt x="4492" y="1496"/>
                    <a:pt x="4492" y="1496"/>
                  </a:cubicBezTo>
                  <a:cubicBezTo>
                    <a:pt x="4419" y="1338"/>
                    <a:pt x="4184" y="1171"/>
                    <a:pt x="3923" y="1035"/>
                  </a:cubicBezTo>
                  <a:lnTo>
                    <a:pt x="4777" y="1048"/>
                  </a:lnTo>
                  <a:lnTo>
                    <a:pt x="5048" y="1043"/>
                  </a:lnTo>
                  <a:close/>
                </a:path>
              </a:pathLst>
            </a:custGeom>
            <a:solidFill>
              <a:srgbClr val="0066B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33" name="Freeform 12"/>
          <p:cNvSpPr>
            <a:spLocks/>
          </p:cNvSpPr>
          <p:nvPr/>
        </p:nvSpPr>
        <p:spPr bwMode="auto">
          <a:xfrm>
            <a:off x="4881473" y="4168531"/>
            <a:ext cx="1095632" cy="1098451"/>
          </a:xfrm>
          <a:custGeom>
            <a:avLst/>
            <a:gdLst>
              <a:gd name="T0" fmla="*/ 1166 w 1166"/>
              <a:gd name="T1" fmla="*/ 584 h 1169"/>
              <a:gd name="T2" fmla="*/ 582 w 1166"/>
              <a:gd name="T3" fmla="*/ 0 h 1169"/>
              <a:gd name="T4" fmla="*/ 0 w 1166"/>
              <a:gd name="T5" fmla="*/ 584 h 1169"/>
              <a:gd name="T6" fmla="*/ 582 w 1166"/>
              <a:gd name="T7" fmla="*/ 1169 h 1169"/>
              <a:gd name="T8" fmla="*/ 1166 w 1166"/>
              <a:gd name="T9" fmla="*/ 584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9">
                <a:moveTo>
                  <a:pt x="1166" y="584"/>
                </a:moveTo>
                <a:lnTo>
                  <a:pt x="582" y="0"/>
                </a:lnTo>
                <a:lnTo>
                  <a:pt x="0" y="584"/>
                </a:lnTo>
                <a:lnTo>
                  <a:pt x="582" y="1169"/>
                </a:lnTo>
                <a:lnTo>
                  <a:pt x="1166" y="5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BA80049-008E-4A4A-A7B3-90A85CF79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17105" r="11125" b="18093"/>
          <a:stretch/>
        </p:blipFill>
        <p:spPr bwMode="auto">
          <a:xfrm>
            <a:off x="6670446" y="989556"/>
            <a:ext cx="1744865" cy="5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6">
            <a:extLst>
              <a:ext uri="{FF2B5EF4-FFF2-40B4-BE49-F238E27FC236}">
                <a16:creationId xmlns:a16="http://schemas.microsoft.com/office/drawing/2014/main" id="{84309255-1C63-4EE8-9DB6-FDEB2A97C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770" y="2425736"/>
            <a:ext cx="169609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6600" u="none" strike="noStrike" cap="none" normalizeH="0" baseline="0" dirty="0">
                <a:ln>
                  <a:noFill/>
                </a:ln>
                <a:solidFill>
                  <a:srgbClr val="0066B2"/>
                </a:solidFill>
                <a:effectLst/>
                <a:latin typeface="Agency FB" panose="020B0503020202020204" pitchFamily="34" charset="0"/>
                <a:ea typeface="+mn-ea"/>
                <a:cs typeface="+mn-ea"/>
                <a:sym typeface="+mn-lt"/>
              </a:rPr>
              <a:t>2020</a:t>
            </a:r>
            <a:endParaRPr kumimoji="0" lang="zh-CN" sz="6600" u="none" strike="noStrike" cap="none" normalizeH="0" baseline="0" dirty="0">
              <a:ln>
                <a:noFill/>
              </a:ln>
              <a:solidFill>
                <a:srgbClr val="0066B2"/>
              </a:solidFill>
              <a:effectLst/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05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07A887-A792-41E5-94D1-3FE5D512C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1" b="27600"/>
          <a:stretch/>
        </p:blipFill>
        <p:spPr>
          <a:xfrm>
            <a:off x="1171183" y="987574"/>
            <a:ext cx="6929209" cy="2952328"/>
          </a:xfrm>
          <a:prstGeom prst="rect">
            <a:avLst/>
          </a:prstGeom>
        </p:spPr>
      </p:pic>
      <p:sp>
        <p:nvSpPr>
          <p:cNvPr id="46" name="iş1iḓé">
            <a:extLst>
              <a:ext uri="{FF2B5EF4-FFF2-40B4-BE49-F238E27FC236}">
                <a16:creationId xmlns:a16="http://schemas.microsoft.com/office/drawing/2014/main" id="{345EBBDA-0041-4A8F-91CF-FD9258CBD328}"/>
              </a:ext>
            </a:extLst>
          </p:cNvPr>
          <p:cNvSpPr txBox="1"/>
          <p:nvPr/>
        </p:nvSpPr>
        <p:spPr>
          <a:xfrm>
            <a:off x="6948264" y="4731990"/>
            <a:ext cx="2016224" cy="27972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数据来源：中国汽车流通协会</a:t>
            </a:r>
          </a:p>
        </p:txBody>
      </p:sp>
      <p:sp>
        <p:nvSpPr>
          <p:cNvPr id="47" name="iş1iḓé">
            <a:extLst>
              <a:ext uri="{FF2B5EF4-FFF2-40B4-BE49-F238E27FC236}">
                <a16:creationId xmlns:a16="http://schemas.microsoft.com/office/drawing/2014/main" id="{7928642C-7239-4BCF-93C2-EBBACFB6F019}"/>
              </a:ext>
            </a:extLst>
          </p:cNvPr>
          <p:cNvSpPr txBox="1"/>
          <p:nvPr/>
        </p:nvSpPr>
        <p:spPr>
          <a:xfrm>
            <a:off x="1907704" y="3935034"/>
            <a:ext cx="5748639" cy="761920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受疫情影响，二手车交易量环比下降最多达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91.19%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，降至冰点；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lvl="0" defTabSz="914378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而随着我国疫情得到有效控制，预计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6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月份可恢复至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2019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60%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左右。</a:t>
            </a:r>
          </a:p>
        </p:txBody>
      </p:sp>
      <p:sp>
        <p:nvSpPr>
          <p:cNvPr id="48" name="TextBox 86">
            <a:extLst>
              <a:ext uri="{FF2B5EF4-FFF2-40B4-BE49-F238E27FC236}">
                <a16:creationId xmlns:a16="http://schemas.microsoft.com/office/drawing/2014/main" id="{5CC5DED4-0F05-4BE0-A9A8-DFD89D0C6D7F}"/>
              </a:ext>
            </a:extLst>
          </p:cNvPr>
          <p:cNvSpPr txBox="1"/>
          <p:nvPr/>
        </p:nvSpPr>
        <p:spPr>
          <a:xfrm>
            <a:off x="1033820" y="314158"/>
            <a:ext cx="21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市场分析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行业分析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8455052-9125-4631-90B3-B72549D9DB71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4D0F9EC-083D-4966-8936-4FF136068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A2F2E94B-EBB6-4EB8-9C2D-750614F5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4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šļíḓé">
            <a:extLst>
              <a:ext uri="{FF2B5EF4-FFF2-40B4-BE49-F238E27FC236}">
                <a16:creationId xmlns:a16="http://schemas.microsoft.com/office/drawing/2014/main" id="{0A2BA17D-F55B-49B4-AD51-330BAAF9E165}"/>
              </a:ext>
            </a:extLst>
          </p:cNvPr>
          <p:cNvSpPr/>
          <p:nvPr/>
        </p:nvSpPr>
        <p:spPr bwMode="auto">
          <a:xfrm>
            <a:off x="611561" y="3856655"/>
            <a:ext cx="2414126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1" name="TextBox 86"/>
          <p:cNvSpPr txBox="1"/>
          <p:nvPr/>
        </p:nvSpPr>
        <p:spPr>
          <a:xfrm>
            <a:off x="1033820" y="314158"/>
            <a:ext cx="42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产品概述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大搜车家选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市场数据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85F301-0339-4786-B78A-B30DEE6D312E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6678B1CD-EBE4-493F-A661-9B477FF82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1A8FD580-C28C-453F-8F38-11DD1626F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50CDB1-47B1-4DBC-A241-C8C7130A1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29"/>
          <a:stretch/>
        </p:blipFill>
        <p:spPr>
          <a:xfrm>
            <a:off x="859171" y="1102669"/>
            <a:ext cx="4520911" cy="1177103"/>
          </a:xfrm>
          <a:prstGeom prst="rect">
            <a:avLst/>
          </a:prstGeom>
        </p:spPr>
      </p:pic>
      <p:sp>
        <p:nvSpPr>
          <p:cNvPr id="10" name="iş1iḓé">
            <a:extLst>
              <a:ext uri="{FF2B5EF4-FFF2-40B4-BE49-F238E27FC236}">
                <a16:creationId xmlns:a16="http://schemas.microsoft.com/office/drawing/2014/main" id="{AB7005C9-7B31-4A82-8B29-F745ECC1249A}"/>
              </a:ext>
            </a:extLst>
          </p:cNvPr>
          <p:cNvSpPr txBox="1"/>
          <p:nvPr/>
        </p:nvSpPr>
        <p:spPr>
          <a:xfrm>
            <a:off x="7473840" y="4731990"/>
            <a:ext cx="1490648" cy="27972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数据来源：七麦数据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D93E02-AC92-4BC8-BBCE-3A462AB84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7"/>
          <a:stretch/>
        </p:blipFill>
        <p:spPr>
          <a:xfrm>
            <a:off x="839749" y="2339833"/>
            <a:ext cx="2464702" cy="523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CD3DBC-6D84-4CA6-85CD-69EBEE3DA0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94"/>
          <a:stretch/>
        </p:blipFill>
        <p:spPr>
          <a:xfrm>
            <a:off x="859171" y="4123317"/>
            <a:ext cx="2459183" cy="4939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F0B951-7DE1-448E-BBF6-E8C9CF76E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37"/>
          <a:stretch/>
        </p:blipFill>
        <p:spPr>
          <a:xfrm>
            <a:off x="839749" y="2937715"/>
            <a:ext cx="2430324" cy="5238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182516-8028-4F7C-AE65-0DB85921F0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877"/>
          <a:stretch/>
        </p:blipFill>
        <p:spPr>
          <a:xfrm>
            <a:off x="3289815" y="2962906"/>
            <a:ext cx="2430324" cy="5588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754F6F-5888-4CE0-AE43-5E7C2D4E58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332"/>
          <a:stretch/>
        </p:blipFill>
        <p:spPr>
          <a:xfrm>
            <a:off x="829480" y="3535597"/>
            <a:ext cx="2497570" cy="49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F3EA24-1A6E-4BF8-B832-F133761B91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831" r="-1"/>
          <a:stretch/>
        </p:blipFill>
        <p:spPr>
          <a:xfrm>
            <a:off x="3304451" y="3540194"/>
            <a:ext cx="2430323" cy="5435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F4309F-4A33-4375-9ED4-AFAF5A75FCF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790" b="-6945"/>
          <a:stretch/>
        </p:blipFill>
        <p:spPr>
          <a:xfrm>
            <a:off x="3304451" y="2333223"/>
            <a:ext cx="2511067" cy="530506"/>
          </a:xfrm>
          <a:prstGeom prst="rect">
            <a:avLst/>
          </a:prstGeom>
        </p:spPr>
      </p:pic>
      <p:sp>
        <p:nvSpPr>
          <p:cNvPr id="19" name="iş1iḓé">
            <a:extLst>
              <a:ext uri="{FF2B5EF4-FFF2-40B4-BE49-F238E27FC236}">
                <a16:creationId xmlns:a16="http://schemas.microsoft.com/office/drawing/2014/main" id="{93BD5B4F-FE2E-4EF0-B09A-E1E81F9E7AE4}"/>
              </a:ext>
            </a:extLst>
          </p:cNvPr>
          <p:cNvSpPr txBox="1"/>
          <p:nvPr/>
        </p:nvSpPr>
        <p:spPr>
          <a:xfrm>
            <a:off x="5940152" y="1691219"/>
            <a:ext cx="2723401" cy="2342377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大搜车家选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2019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月上线，截至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2020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日，各大平台总下载量超过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244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万，好评指数达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4.5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星以上；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第一感觉：确实小众。</a:t>
            </a:r>
          </a:p>
        </p:txBody>
      </p:sp>
    </p:spTree>
    <p:extLst>
      <p:ext uri="{BB962C8B-B14F-4D97-AF65-F5344CB8AC3E}">
        <p14:creationId xmlns:p14="http://schemas.microsoft.com/office/powerpoint/2010/main" val="121485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菱形 209"/>
          <p:cNvSpPr/>
          <p:nvPr/>
        </p:nvSpPr>
        <p:spPr>
          <a:xfrm>
            <a:off x="1688051" y="1548423"/>
            <a:ext cx="1947845" cy="1947845"/>
          </a:xfrm>
          <a:prstGeom prst="diamond">
            <a:avLst/>
          </a:prstGeom>
          <a:gradFill>
            <a:gsLst>
              <a:gs pos="0">
                <a:srgbClr val="FFFFFF"/>
              </a:gs>
              <a:gs pos="51000">
                <a:srgbClr val="F1F3F2"/>
              </a:gs>
              <a:gs pos="100000">
                <a:srgbClr val="B2B2B2"/>
              </a:gs>
            </a:gsLst>
            <a:lin ang="18900000" scaled="0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4" name="TextBox 6"/>
          <p:cNvSpPr txBox="1">
            <a:spLocks noChangeArrowheads="1"/>
          </p:cNvSpPr>
          <p:nvPr/>
        </p:nvSpPr>
        <p:spPr bwMode="auto">
          <a:xfrm>
            <a:off x="1963798" y="2205502"/>
            <a:ext cx="14505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u="none" strike="noStrike" cap="none" normalizeH="0" baseline="0" dirty="0">
                <a:ln>
                  <a:noFill/>
                </a:ln>
                <a:solidFill>
                  <a:srgbClr val="0066B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03</a:t>
            </a:r>
            <a:endParaRPr kumimoji="0" lang="zh-CN" sz="4400" u="none" strike="noStrike" cap="none" normalizeH="0" baseline="0" dirty="0">
              <a:ln>
                <a:noFill/>
              </a:ln>
              <a:solidFill>
                <a:srgbClr val="0066B2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" name="TextBox 6"/>
          <p:cNvSpPr txBox="1">
            <a:spLocks noChangeArrowheads="1"/>
          </p:cNvSpPr>
          <p:nvPr/>
        </p:nvSpPr>
        <p:spPr bwMode="auto">
          <a:xfrm>
            <a:off x="2030595" y="1959310"/>
            <a:ext cx="1316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66B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PART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rgbClr val="0066B2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6" name="Freeform 5"/>
          <p:cNvSpPr>
            <a:spLocks/>
          </p:cNvSpPr>
          <p:nvPr/>
        </p:nvSpPr>
        <p:spPr bwMode="auto">
          <a:xfrm>
            <a:off x="144013" y="5039228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4 w 1166"/>
              <a:gd name="T3" fmla="*/ 0 h 1167"/>
              <a:gd name="T4" fmla="*/ 0 w 1166"/>
              <a:gd name="T5" fmla="*/ 585 h 1167"/>
              <a:gd name="T6" fmla="*/ 584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7" name="Freeform 6"/>
          <p:cNvSpPr>
            <a:spLocks/>
          </p:cNvSpPr>
          <p:nvPr/>
        </p:nvSpPr>
        <p:spPr bwMode="auto">
          <a:xfrm>
            <a:off x="-1130152" y="3149592"/>
            <a:ext cx="2347245" cy="2348185"/>
          </a:xfrm>
          <a:custGeom>
            <a:avLst/>
            <a:gdLst>
              <a:gd name="T0" fmla="*/ 2498 w 2498"/>
              <a:gd name="T1" fmla="*/ 1263 h 2499"/>
              <a:gd name="T2" fmla="*/ 1236 w 2498"/>
              <a:gd name="T3" fmla="*/ 0 h 2499"/>
              <a:gd name="T4" fmla="*/ 0 w 2498"/>
              <a:gd name="T5" fmla="*/ 1236 h 2499"/>
              <a:gd name="T6" fmla="*/ 1262 w 2498"/>
              <a:gd name="T7" fmla="*/ 2499 h 2499"/>
              <a:gd name="T8" fmla="*/ 2498 w 2498"/>
              <a:gd name="T9" fmla="*/ 1263 h 2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8" h="2499">
                <a:moveTo>
                  <a:pt x="2498" y="1263"/>
                </a:moveTo>
                <a:lnTo>
                  <a:pt x="1236" y="0"/>
                </a:lnTo>
                <a:lnTo>
                  <a:pt x="0" y="1236"/>
                </a:lnTo>
                <a:lnTo>
                  <a:pt x="1262" y="2499"/>
                </a:lnTo>
                <a:lnTo>
                  <a:pt x="2498" y="1263"/>
                </a:lnTo>
                <a:close/>
              </a:path>
            </a:pathLst>
          </a:custGeom>
          <a:solidFill>
            <a:srgbClr val="0066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8" name="Freeform 7"/>
          <p:cNvSpPr>
            <a:spLocks/>
          </p:cNvSpPr>
          <p:nvPr/>
        </p:nvSpPr>
        <p:spPr bwMode="auto">
          <a:xfrm>
            <a:off x="1971631" y="3786675"/>
            <a:ext cx="2350064" cy="2351004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9" name="Freeform 10"/>
          <p:cNvSpPr>
            <a:spLocks/>
          </p:cNvSpPr>
          <p:nvPr/>
        </p:nvSpPr>
        <p:spPr bwMode="auto">
          <a:xfrm>
            <a:off x="755724" y="4411542"/>
            <a:ext cx="1098450" cy="1099390"/>
          </a:xfrm>
          <a:custGeom>
            <a:avLst/>
            <a:gdLst>
              <a:gd name="T0" fmla="*/ 1169 w 1169"/>
              <a:gd name="T1" fmla="*/ 585 h 1170"/>
              <a:gd name="T2" fmla="*/ 584 w 1169"/>
              <a:gd name="T3" fmla="*/ 0 h 1170"/>
              <a:gd name="T4" fmla="*/ 0 w 1169"/>
              <a:gd name="T5" fmla="*/ 585 h 1170"/>
              <a:gd name="T6" fmla="*/ 584 w 1169"/>
              <a:gd name="T7" fmla="*/ 1170 h 1170"/>
              <a:gd name="T8" fmla="*/ 1169 w 1169"/>
              <a:gd name="T9" fmla="*/ 585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9" h="1170">
                <a:moveTo>
                  <a:pt x="1169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70"/>
                </a:lnTo>
                <a:lnTo>
                  <a:pt x="1169" y="585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" name="Freeform 14"/>
          <p:cNvSpPr>
            <a:spLocks/>
          </p:cNvSpPr>
          <p:nvPr/>
        </p:nvSpPr>
        <p:spPr bwMode="auto">
          <a:xfrm>
            <a:off x="4223825" y="4824549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2 w 1166"/>
              <a:gd name="T3" fmla="*/ 0 h 1167"/>
              <a:gd name="T4" fmla="*/ 0 w 1166"/>
              <a:gd name="T5" fmla="*/ 585 h 1167"/>
              <a:gd name="T6" fmla="*/ 582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2" y="0"/>
                </a:lnTo>
                <a:lnTo>
                  <a:pt x="0" y="585"/>
                </a:lnTo>
                <a:lnTo>
                  <a:pt x="582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1" name="Freeform 15"/>
          <p:cNvSpPr>
            <a:spLocks/>
          </p:cNvSpPr>
          <p:nvPr/>
        </p:nvSpPr>
        <p:spPr bwMode="auto">
          <a:xfrm>
            <a:off x="1402203" y="3706804"/>
            <a:ext cx="1096571" cy="1098451"/>
          </a:xfrm>
          <a:custGeom>
            <a:avLst/>
            <a:gdLst>
              <a:gd name="T0" fmla="*/ 1167 w 1167"/>
              <a:gd name="T1" fmla="*/ 585 h 1169"/>
              <a:gd name="T2" fmla="*/ 585 w 1167"/>
              <a:gd name="T3" fmla="*/ 0 h 1169"/>
              <a:gd name="T4" fmla="*/ 0 w 1167"/>
              <a:gd name="T5" fmla="*/ 585 h 1169"/>
              <a:gd name="T6" fmla="*/ 585 w 1167"/>
              <a:gd name="T7" fmla="*/ 1169 h 1169"/>
              <a:gd name="T8" fmla="*/ 1167 w 1167"/>
              <a:gd name="T9" fmla="*/ 58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7" h="1169">
                <a:moveTo>
                  <a:pt x="1167" y="585"/>
                </a:moveTo>
                <a:lnTo>
                  <a:pt x="585" y="0"/>
                </a:lnTo>
                <a:lnTo>
                  <a:pt x="0" y="585"/>
                </a:lnTo>
                <a:lnTo>
                  <a:pt x="585" y="1169"/>
                </a:lnTo>
                <a:lnTo>
                  <a:pt x="1167" y="585"/>
                </a:lnTo>
                <a:close/>
              </a:path>
            </a:pathLst>
          </a:custGeom>
          <a:solidFill>
            <a:srgbClr val="0286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2" name="Freeform 8"/>
          <p:cNvSpPr>
            <a:spLocks/>
          </p:cNvSpPr>
          <p:nvPr/>
        </p:nvSpPr>
        <p:spPr bwMode="auto">
          <a:xfrm>
            <a:off x="6012160" y="4502222"/>
            <a:ext cx="1740527" cy="1741223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3" name="Freeform 12"/>
          <p:cNvSpPr>
            <a:spLocks/>
          </p:cNvSpPr>
          <p:nvPr/>
        </p:nvSpPr>
        <p:spPr bwMode="auto">
          <a:xfrm>
            <a:off x="5193949" y="4316029"/>
            <a:ext cx="1095632" cy="1098451"/>
          </a:xfrm>
          <a:custGeom>
            <a:avLst/>
            <a:gdLst>
              <a:gd name="T0" fmla="*/ 1166 w 1166"/>
              <a:gd name="T1" fmla="*/ 584 h 1169"/>
              <a:gd name="T2" fmla="*/ 582 w 1166"/>
              <a:gd name="T3" fmla="*/ 0 h 1169"/>
              <a:gd name="T4" fmla="*/ 0 w 1166"/>
              <a:gd name="T5" fmla="*/ 584 h 1169"/>
              <a:gd name="T6" fmla="*/ 582 w 1166"/>
              <a:gd name="T7" fmla="*/ 1169 h 1169"/>
              <a:gd name="T8" fmla="*/ 1166 w 1166"/>
              <a:gd name="T9" fmla="*/ 584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9">
                <a:moveTo>
                  <a:pt x="1166" y="584"/>
                </a:moveTo>
                <a:lnTo>
                  <a:pt x="582" y="0"/>
                </a:lnTo>
                <a:lnTo>
                  <a:pt x="0" y="584"/>
                </a:lnTo>
                <a:lnTo>
                  <a:pt x="582" y="1169"/>
                </a:lnTo>
                <a:lnTo>
                  <a:pt x="1166" y="5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ainbowowPPT">
            <a:extLst>
              <a:ext uri="{FF2B5EF4-FFF2-40B4-BE49-F238E27FC236}">
                <a16:creationId xmlns:a16="http://schemas.microsoft.com/office/drawing/2014/main" id="{A70F9D96-85F1-41B0-A398-548AA5B5DEAF}"/>
              </a:ext>
            </a:extLst>
          </p:cNvPr>
          <p:cNvSpPr txBox="1"/>
          <p:nvPr/>
        </p:nvSpPr>
        <p:spPr>
          <a:xfrm>
            <a:off x="4007925" y="2522345"/>
            <a:ext cx="2623064" cy="458188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用 户 分 析</a:t>
            </a:r>
            <a:endParaRPr lang="en-US" altLang="zh-CN" sz="40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b="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USER ANALYSIS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33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88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86"/>
          <p:cNvSpPr txBox="1"/>
          <p:nvPr/>
        </p:nvSpPr>
        <p:spPr>
          <a:xfrm>
            <a:off x="1033820" y="314158"/>
            <a:ext cx="42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用户分析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地域分布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85F301-0339-4786-B78A-B30DEE6D312E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6678B1CD-EBE4-493F-A661-9B477FF82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1A8FD580-C28C-453F-8F38-11DD1626F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0" name="iş1iḓé">
            <a:extLst>
              <a:ext uri="{FF2B5EF4-FFF2-40B4-BE49-F238E27FC236}">
                <a16:creationId xmlns:a16="http://schemas.microsoft.com/office/drawing/2014/main" id="{AB7005C9-7B31-4A82-8B29-F745ECC1249A}"/>
              </a:ext>
            </a:extLst>
          </p:cNvPr>
          <p:cNvSpPr txBox="1"/>
          <p:nvPr/>
        </p:nvSpPr>
        <p:spPr>
          <a:xfrm>
            <a:off x="7473840" y="4731990"/>
            <a:ext cx="1490648" cy="27972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数据来源：百度指数</a:t>
            </a:r>
          </a:p>
        </p:txBody>
      </p:sp>
      <p:sp>
        <p:nvSpPr>
          <p:cNvPr id="19" name="iş1iḓé">
            <a:extLst>
              <a:ext uri="{FF2B5EF4-FFF2-40B4-BE49-F238E27FC236}">
                <a16:creationId xmlns:a16="http://schemas.microsoft.com/office/drawing/2014/main" id="{93BD5B4F-FE2E-4EF0-B09A-E1E81F9E7AE4}"/>
              </a:ext>
            </a:extLst>
          </p:cNvPr>
          <p:cNvSpPr txBox="1"/>
          <p:nvPr/>
        </p:nvSpPr>
        <p:spPr>
          <a:xfrm>
            <a:off x="633371" y="4159802"/>
            <a:ext cx="6458909" cy="428171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大搜车家选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区域用户中，浙江（浙江公司？）排在首位，遥遥领先其他城市。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D3318F6-112F-497B-A46B-234A82C8D08A}"/>
              </a:ext>
            </a:extLst>
          </p:cNvPr>
          <p:cNvGrpSpPr/>
          <p:nvPr/>
        </p:nvGrpSpPr>
        <p:grpSpPr>
          <a:xfrm>
            <a:off x="633371" y="983697"/>
            <a:ext cx="7992888" cy="3176105"/>
            <a:chOff x="633371" y="983697"/>
            <a:chExt cx="7992888" cy="317610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F9E09B-C2B6-4386-895A-B495EE837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71" y="983697"/>
              <a:ext cx="7992888" cy="317610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E731357-76D4-4A19-B084-AB2C35430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31" r="32433" b="93198"/>
            <a:stretch/>
          </p:blipFill>
          <p:spPr>
            <a:xfrm>
              <a:off x="1259632" y="995432"/>
              <a:ext cx="2880320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83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86"/>
          <p:cNvSpPr txBox="1"/>
          <p:nvPr/>
        </p:nvSpPr>
        <p:spPr>
          <a:xfrm>
            <a:off x="1033820" y="314158"/>
            <a:ext cx="42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用户分析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用户画像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85F301-0339-4786-B78A-B30DEE6D312E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6678B1CD-EBE4-493F-A661-9B477FF82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1A8FD580-C28C-453F-8F38-11DD1626F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0" name="iş1iḓé">
            <a:extLst>
              <a:ext uri="{FF2B5EF4-FFF2-40B4-BE49-F238E27FC236}">
                <a16:creationId xmlns:a16="http://schemas.microsoft.com/office/drawing/2014/main" id="{AB7005C9-7B31-4A82-8B29-F745ECC1249A}"/>
              </a:ext>
            </a:extLst>
          </p:cNvPr>
          <p:cNvSpPr txBox="1"/>
          <p:nvPr/>
        </p:nvSpPr>
        <p:spPr>
          <a:xfrm>
            <a:off x="7473840" y="4731990"/>
            <a:ext cx="1490648" cy="27972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数据来源：百度指数</a:t>
            </a:r>
          </a:p>
        </p:txBody>
      </p:sp>
      <p:sp>
        <p:nvSpPr>
          <p:cNvPr id="19" name="iş1iḓé">
            <a:extLst>
              <a:ext uri="{FF2B5EF4-FFF2-40B4-BE49-F238E27FC236}">
                <a16:creationId xmlns:a16="http://schemas.microsoft.com/office/drawing/2014/main" id="{93BD5B4F-FE2E-4EF0-B09A-E1E81F9E7AE4}"/>
              </a:ext>
            </a:extLst>
          </p:cNvPr>
          <p:cNvSpPr txBox="1"/>
          <p:nvPr/>
        </p:nvSpPr>
        <p:spPr>
          <a:xfrm>
            <a:off x="520554" y="3804565"/>
            <a:ext cx="8102892" cy="788212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大搜车家选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所有用户中，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20-29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岁用户占比最大，其次为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30-39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岁用户；所有用户中，男性用户比例远远大于女性用户比例。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109666-93CD-41F7-BC54-66DA7213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5" y="1315155"/>
            <a:ext cx="8102892" cy="248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菱形 209"/>
          <p:cNvSpPr/>
          <p:nvPr/>
        </p:nvSpPr>
        <p:spPr>
          <a:xfrm>
            <a:off x="1688051" y="1548423"/>
            <a:ext cx="1947845" cy="1947845"/>
          </a:xfrm>
          <a:prstGeom prst="diamond">
            <a:avLst/>
          </a:prstGeom>
          <a:gradFill>
            <a:gsLst>
              <a:gs pos="0">
                <a:srgbClr val="FFFFFF"/>
              </a:gs>
              <a:gs pos="51000">
                <a:srgbClr val="F1F3F2"/>
              </a:gs>
              <a:gs pos="100000">
                <a:srgbClr val="B2B2B2"/>
              </a:gs>
            </a:gsLst>
            <a:lin ang="18900000" scaled="0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4" name="TextBox 6"/>
          <p:cNvSpPr txBox="1">
            <a:spLocks noChangeArrowheads="1"/>
          </p:cNvSpPr>
          <p:nvPr/>
        </p:nvSpPr>
        <p:spPr bwMode="auto">
          <a:xfrm>
            <a:off x="1963798" y="2205502"/>
            <a:ext cx="14505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u="none" strike="noStrike" cap="none" normalizeH="0" baseline="0" dirty="0">
                <a:ln>
                  <a:noFill/>
                </a:ln>
                <a:solidFill>
                  <a:srgbClr val="0066B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04</a:t>
            </a:r>
            <a:endParaRPr kumimoji="0" lang="zh-CN" sz="4400" u="none" strike="noStrike" cap="none" normalizeH="0" baseline="0" dirty="0">
              <a:ln>
                <a:noFill/>
              </a:ln>
              <a:solidFill>
                <a:srgbClr val="0066B2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" name="TextBox 6"/>
          <p:cNvSpPr txBox="1">
            <a:spLocks noChangeArrowheads="1"/>
          </p:cNvSpPr>
          <p:nvPr/>
        </p:nvSpPr>
        <p:spPr bwMode="auto">
          <a:xfrm>
            <a:off x="2030595" y="1959310"/>
            <a:ext cx="1316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66B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PART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rgbClr val="0066B2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6" name="Freeform 5"/>
          <p:cNvSpPr>
            <a:spLocks/>
          </p:cNvSpPr>
          <p:nvPr/>
        </p:nvSpPr>
        <p:spPr bwMode="auto">
          <a:xfrm>
            <a:off x="144013" y="5039228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4 w 1166"/>
              <a:gd name="T3" fmla="*/ 0 h 1167"/>
              <a:gd name="T4" fmla="*/ 0 w 1166"/>
              <a:gd name="T5" fmla="*/ 585 h 1167"/>
              <a:gd name="T6" fmla="*/ 584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7" name="Freeform 6"/>
          <p:cNvSpPr>
            <a:spLocks/>
          </p:cNvSpPr>
          <p:nvPr/>
        </p:nvSpPr>
        <p:spPr bwMode="auto">
          <a:xfrm>
            <a:off x="-1130152" y="3149592"/>
            <a:ext cx="2347245" cy="2348185"/>
          </a:xfrm>
          <a:custGeom>
            <a:avLst/>
            <a:gdLst>
              <a:gd name="T0" fmla="*/ 2498 w 2498"/>
              <a:gd name="T1" fmla="*/ 1263 h 2499"/>
              <a:gd name="T2" fmla="*/ 1236 w 2498"/>
              <a:gd name="T3" fmla="*/ 0 h 2499"/>
              <a:gd name="T4" fmla="*/ 0 w 2498"/>
              <a:gd name="T5" fmla="*/ 1236 h 2499"/>
              <a:gd name="T6" fmla="*/ 1262 w 2498"/>
              <a:gd name="T7" fmla="*/ 2499 h 2499"/>
              <a:gd name="T8" fmla="*/ 2498 w 2498"/>
              <a:gd name="T9" fmla="*/ 1263 h 2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8" h="2499">
                <a:moveTo>
                  <a:pt x="2498" y="1263"/>
                </a:moveTo>
                <a:lnTo>
                  <a:pt x="1236" y="0"/>
                </a:lnTo>
                <a:lnTo>
                  <a:pt x="0" y="1236"/>
                </a:lnTo>
                <a:lnTo>
                  <a:pt x="1262" y="2499"/>
                </a:lnTo>
                <a:lnTo>
                  <a:pt x="2498" y="1263"/>
                </a:lnTo>
                <a:close/>
              </a:path>
            </a:pathLst>
          </a:custGeom>
          <a:solidFill>
            <a:srgbClr val="0066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8" name="Freeform 7"/>
          <p:cNvSpPr>
            <a:spLocks/>
          </p:cNvSpPr>
          <p:nvPr/>
        </p:nvSpPr>
        <p:spPr bwMode="auto">
          <a:xfrm>
            <a:off x="1971631" y="3786675"/>
            <a:ext cx="2350064" cy="2351004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9" name="Freeform 10"/>
          <p:cNvSpPr>
            <a:spLocks/>
          </p:cNvSpPr>
          <p:nvPr/>
        </p:nvSpPr>
        <p:spPr bwMode="auto">
          <a:xfrm>
            <a:off x="755724" y="4411542"/>
            <a:ext cx="1098450" cy="1099390"/>
          </a:xfrm>
          <a:custGeom>
            <a:avLst/>
            <a:gdLst>
              <a:gd name="T0" fmla="*/ 1169 w 1169"/>
              <a:gd name="T1" fmla="*/ 585 h 1170"/>
              <a:gd name="T2" fmla="*/ 584 w 1169"/>
              <a:gd name="T3" fmla="*/ 0 h 1170"/>
              <a:gd name="T4" fmla="*/ 0 w 1169"/>
              <a:gd name="T5" fmla="*/ 585 h 1170"/>
              <a:gd name="T6" fmla="*/ 584 w 1169"/>
              <a:gd name="T7" fmla="*/ 1170 h 1170"/>
              <a:gd name="T8" fmla="*/ 1169 w 1169"/>
              <a:gd name="T9" fmla="*/ 585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9" h="1170">
                <a:moveTo>
                  <a:pt x="1169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70"/>
                </a:lnTo>
                <a:lnTo>
                  <a:pt x="1169" y="585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" name="Freeform 14"/>
          <p:cNvSpPr>
            <a:spLocks/>
          </p:cNvSpPr>
          <p:nvPr/>
        </p:nvSpPr>
        <p:spPr bwMode="auto">
          <a:xfrm>
            <a:off x="4223825" y="4824549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2 w 1166"/>
              <a:gd name="T3" fmla="*/ 0 h 1167"/>
              <a:gd name="T4" fmla="*/ 0 w 1166"/>
              <a:gd name="T5" fmla="*/ 585 h 1167"/>
              <a:gd name="T6" fmla="*/ 582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2" y="0"/>
                </a:lnTo>
                <a:lnTo>
                  <a:pt x="0" y="585"/>
                </a:lnTo>
                <a:lnTo>
                  <a:pt x="582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1" name="Freeform 15"/>
          <p:cNvSpPr>
            <a:spLocks/>
          </p:cNvSpPr>
          <p:nvPr/>
        </p:nvSpPr>
        <p:spPr bwMode="auto">
          <a:xfrm>
            <a:off x="1402203" y="3706804"/>
            <a:ext cx="1096571" cy="1098451"/>
          </a:xfrm>
          <a:custGeom>
            <a:avLst/>
            <a:gdLst>
              <a:gd name="T0" fmla="*/ 1167 w 1167"/>
              <a:gd name="T1" fmla="*/ 585 h 1169"/>
              <a:gd name="T2" fmla="*/ 585 w 1167"/>
              <a:gd name="T3" fmla="*/ 0 h 1169"/>
              <a:gd name="T4" fmla="*/ 0 w 1167"/>
              <a:gd name="T5" fmla="*/ 585 h 1169"/>
              <a:gd name="T6" fmla="*/ 585 w 1167"/>
              <a:gd name="T7" fmla="*/ 1169 h 1169"/>
              <a:gd name="T8" fmla="*/ 1167 w 1167"/>
              <a:gd name="T9" fmla="*/ 58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7" h="1169">
                <a:moveTo>
                  <a:pt x="1167" y="585"/>
                </a:moveTo>
                <a:lnTo>
                  <a:pt x="585" y="0"/>
                </a:lnTo>
                <a:lnTo>
                  <a:pt x="0" y="585"/>
                </a:lnTo>
                <a:lnTo>
                  <a:pt x="585" y="1169"/>
                </a:lnTo>
                <a:lnTo>
                  <a:pt x="1167" y="585"/>
                </a:lnTo>
                <a:close/>
              </a:path>
            </a:pathLst>
          </a:custGeom>
          <a:solidFill>
            <a:srgbClr val="0286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2" name="Freeform 8"/>
          <p:cNvSpPr>
            <a:spLocks/>
          </p:cNvSpPr>
          <p:nvPr/>
        </p:nvSpPr>
        <p:spPr bwMode="auto">
          <a:xfrm>
            <a:off x="6012160" y="4502222"/>
            <a:ext cx="1740527" cy="1741223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3" name="Freeform 12"/>
          <p:cNvSpPr>
            <a:spLocks/>
          </p:cNvSpPr>
          <p:nvPr/>
        </p:nvSpPr>
        <p:spPr bwMode="auto">
          <a:xfrm>
            <a:off x="5193949" y="4316029"/>
            <a:ext cx="1095632" cy="1098451"/>
          </a:xfrm>
          <a:custGeom>
            <a:avLst/>
            <a:gdLst>
              <a:gd name="T0" fmla="*/ 1166 w 1166"/>
              <a:gd name="T1" fmla="*/ 584 h 1169"/>
              <a:gd name="T2" fmla="*/ 582 w 1166"/>
              <a:gd name="T3" fmla="*/ 0 h 1169"/>
              <a:gd name="T4" fmla="*/ 0 w 1166"/>
              <a:gd name="T5" fmla="*/ 584 h 1169"/>
              <a:gd name="T6" fmla="*/ 582 w 1166"/>
              <a:gd name="T7" fmla="*/ 1169 h 1169"/>
              <a:gd name="T8" fmla="*/ 1166 w 1166"/>
              <a:gd name="T9" fmla="*/ 584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9">
                <a:moveTo>
                  <a:pt x="1166" y="584"/>
                </a:moveTo>
                <a:lnTo>
                  <a:pt x="582" y="0"/>
                </a:lnTo>
                <a:lnTo>
                  <a:pt x="0" y="584"/>
                </a:lnTo>
                <a:lnTo>
                  <a:pt x="582" y="1169"/>
                </a:lnTo>
                <a:lnTo>
                  <a:pt x="1166" y="5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RainbowowPPT">
            <a:extLst>
              <a:ext uri="{FF2B5EF4-FFF2-40B4-BE49-F238E27FC236}">
                <a16:creationId xmlns:a16="http://schemas.microsoft.com/office/drawing/2014/main" id="{225BA13C-0E89-4528-8B15-AF92E6C672B3}"/>
              </a:ext>
            </a:extLst>
          </p:cNvPr>
          <p:cNvSpPr txBox="1"/>
          <p:nvPr/>
        </p:nvSpPr>
        <p:spPr>
          <a:xfrm>
            <a:off x="4007924" y="2522345"/>
            <a:ext cx="3228371" cy="458188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产 品 体 验</a:t>
            </a:r>
            <a:endParaRPr lang="en-US" altLang="zh-CN" sz="40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b="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 PRODUCT EXPERIENCE</a:t>
            </a:r>
          </a:p>
          <a:p>
            <a:pPr algn="ctr">
              <a:lnSpc>
                <a:spcPct val="120000"/>
              </a:lnSpc>
            </a:pPr>
            <a:endParaRPr lang="en-US" altLang="zh-CN" sz="1600" b="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33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10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86">
            <a:extLst>
              <a:ext uri="{FF2B5EF4-FFF2-40B4-BE49-F238E27FC236}">
                <a16:creationId xmlns:a16="http://schemas.microsoft.com/office/drawing/2014/main" id="{1578F48A-1241-4D4D-B86D-50BB7A272D9D}"/>
              </a:ext>
            </a:extLst>
          </p:cNvPr>
          <p:cNvSpPr txBox="1"/>
          <p:nvPr/>
        </p:nvSpPr>
        <p:spPr>
          <a:xfrm>
            <a:off x="1033820" y="314158"/>
            <a:ext cx="42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产品体验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7084B06-5D89-454C-896A-DC5A7FE352C5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847D486-6877-4EB5-BC77-D84DD1416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77CAD066-BAFC-4E34-94B7-11C3351C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D3557E8-ECAC-49A6-B4D9-152BB930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667326"/>
            <a:ext cx="1918120" cy="4155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AFC8CE4-576A-4352-A3E3-9A6B294EFF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50" y="667326"/>
            <a:ext cx="1918119" cy="4155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56" name="iş1iḓé">
            <a:extLst>
              <a:ext uri="{FF2B5EF4-FFF2-40B4-BE49-F238E27FC236}">
                <a16:creationId xmlns:a16="http://schemas.microsoft.com/office/drawing/2014/main" id="{D251820F-083D-434E-BAB3-A50524B7D310}"/>
              </a:ext>
            </a:extLst>
          </p:cNvPr>
          <p:cNvSpPr txBox="1"/>
          <p:nvPr/>
        </p:nvSpPr>
        <p:spPr>
          <a:xfrm>
            <a:off x="5436096" y="1131590"/>
            <a:ext cx="3312368" cy="2592288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首页第一页面，简单、清晰，基础功能在首页全部罗列；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第二页面为推荐列表，可以看到推荐车辆位置与用户定位不一致，</a:t>
            </a:r>
            <a:r>
              <a:rPr lang="zh-CN" altLang="en-US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对有购车目标城市的用户不友好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821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77084B06-5D89-454C-896A-DC5A7FE352C5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847D486-6877-4EB5-BC77-D84DD1416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77CAD066-BAFC-4E34-94B7-11C3351C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93609C7-6398-47E6-ADE5-E097E95FC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56" y="611878"/>
            <a:ext cx="1946521" cy="4217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52E77A-90B1-48B6-B7A0-2C356AD06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611878"/>
            <a:ext cx="1946522" cy="4217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10" name="iş1iḓé">
            <a:extLst>
              <a:ext uri="{FF2B5EF4-FFF2-40B4-BE49-F238E27FC236}">
                <a16:creationId xmlns:a16="http://schemas.microsoft.com/office/drawing/2014/main" id="{72820DE8-C77C-404B-91A1-AECDF71C4F55}"/>
              </a:ext>
            </a:extLst>
          </p:cNvPr>
          <p:cNvSpPr txBox="1"/>
          <p:nvPr/>
        </p:nvSpPr>
        <p:spPr>
          <a:xfrm>
            <a:off x="755576" y="1408551"/>
            <a:ext cx="2755302" cy="2326398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买车界面，默认推荐车辆以品牌车为主，如图：奔驰、宝马、雷克萨斯、别克等；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大搜车家选</a:t>
            </a:r>
            <a:r>
              <a:rPr lang="en-US" altLang="zh-CN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希望大家尽量多买他们的品牌二手车。</a:t>
            </a:r>
            <a:endParaRPr lang="en-US" altLang="zh-CN" sz="1400" b="1" dirty="0">
              <a:solidFill>
                <a:srgbClr val="0066B2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TextBox 86">
            <a:extLst>
              <a:ext uri="{FF2B5EF4-FFF2-40B4-BE49-F238E27FC236}">
                <a16:creationId xmlns:a16="http://schemas.microsoft.com/office/drawing/2014/main" id="{9D1CE0BF-6DF2-4CA2-8E5C-DEB6636E6E3E}"/>
              </a:ext>
            </a:extLst>
          </p:cNvPr>
          <p:cNvSpPr txBox="1"/>
          <p:nvPr/>
        </p:nvSpPr>
        <p:spPr>
          <a:xfrm>
            <a:off x="1033820" y="314158"/>
            <a:ext cx="42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产品体验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77084B06-5D89-454C-896A-DC5A7FE352C5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847D486-6877-4EB5-BC77-D84DD1416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77CAD066-BAFC-4E34-94B7-11C3351C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D837AD8-AAE0-4666-A508-8E6C565A7C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2800" r="-304" b="3801"/>
          <a:stretch/>
        </p:blipFill>
        <p:spPr>
          <a:xfrm>
            <a:off x="755576" y="987574"/>
            <a:ext cx="1872208" cy="3788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3DBC0E-EEFE-4EC1-8A19-55317849F0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" b="4801"/>
          <a:stretch/>
        </p:blipFill>
        <p:spPr>
          <a:xfrm>
            <a:off x="2454869" y="987574"/>
            <a:ext cx="1898598" cy="3788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27B39D-0CBD-4E5B-B4B0-CBCDBD3C16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4787"/>
          <a:stretch/>
        </p:blipFill>
        <p:spPr>
          <a:xfrm>
            <a:off x="4211960" y="987574"/>
            <a:ext cx="1898599" cy="3788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iş1iḓé">
            <a:extLst>
              <a:ext uri="{FF2B5EF4-FFF2-40B4-BE49-F238E27FC236}">
                <a16:creationId xmlns:a16="http://schemas.microsoft.com/office/drawing/2014/main" id="{10E1F2D6-1795-4298-9CBC-00DF397C173F}"/>
              </a:ext>
            </a:extLst>
          </p:cNvPr>
          <p:cNvSpPr txBox="1"/>
          <p:nvPr/>
        </p:nvSpPr>
        <p:spPr>
          <a:xfrm>
            <a:off x="6516216" y="1707654"/>
            <a:ext cx="2123897" cy="2952328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有目的的选择合适价位二手车时，所展示的二手车</a:t>
            </a:r>
            <a:r>
              <a:rPr lang="zh-CN" altLang="en-US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货源及其稀少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没有广告所说的做到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30%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的精选车，连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3%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都没有。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lvl="0" defTabSz="914378">
              <a:lnSpc>
                <a:spcPct val="150000"/>
              </a:lnSpc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lvl="0" defTabSz="914378">
              <a:lnSpc>
                <a:spcPct val="150000"/>
              </a:lnSpc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6" name="TextBox 86">
            <a:extLst>
              <a:ext uri="{FF2B5EF4-FFF2-40B4-BE49-F238E27FC236}">
                <a16:creationId xmlns:a16="http://schemas.microsoft.com/office/drawing/2014/main" id="{07D0058A-3A09-49C9-917F-5F69E8ECF7FA}"/>
              </a:ext>
            </a:extLst>
          </p:cNvPr>
          <p:cNvSpPr txBox="1"/>
          <p:nvPr/>
        </p:nvSpPr>
        <p:spPr>
          <a:xfrm>
            <a:off x="1033820" y="314158"/>
            <a:ext cx="42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产品体验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76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77084B06-5D89-454C-896A-DC5A7FE352C5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847D486-6877-4EB5-BC77-D84DD1416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77CAD066-BAFC-4E34-94B7-11C3351C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4923F87-5D13-425A-94E5-EE85F1052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27" y="314156"/>
            <a:ext cx="2072234" cy="44898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2B9B33-4CC5-4B66-8E5A-808B819507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42" y="314157"/>
            <a:ext cx="2072234" cy="4489840"/>
          </a:xfrm>
          <a:prstGeom prst="roundRect">
            <a:avLst>
              <a:gd name="adj" fmla="val 18138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TextBox 86">
            <a:extLst>
              <a:ext uri="{FF2B5EF4-FFF2-40B4-BE49-F238E27FC236}">
                <a16:creationId xmlns:a16="http://schemas.microsoft.com/office/drawing/2014/main" id="{F06B9FD5-42C3-4664-9CE6-FB6904481B26}"/>
              </a:ext>
            </a:extLst>
          </p:cNvPr>
          <p:cNvSpPr txBox="1"/>
          <p:nvPr/>
        </p:nvSpPr>
        <p:spPr>
          <a:xfrm>
            <a:off x="1033820" y="314158"/>
            <a:ext cx="42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产品体验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iş1iḓé">
            <a:extLst>
              <a:ext uri="{FF2B5EF4-FFF2-40B4-BE49-F238E27FC236}">
                <a16:creationId xmlns:a16="http://schemas.microsoft.com/office/drawing/2014/main" id="{A8528E7F-8D3A-45A1-B073-EED2BF14A9DE}"/>
              </a:ext>
            </a:extLst>
          </p:cNvPr>
          <p:cNvSpPr txBox="1"/>
          <p:nvPr/>
        </p:nvSpPr>
        <p:spPr>
          <a:xfrm>
            <a:off x="835587" y="1419622"/>
            <a:ext cx="2146445" cy="2520280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卖车预约入口，简单直接，且下方有卖车相关说明；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车辆估值</a:t>
            </a:r>
            <a:r>
              <a:rPr lang="zh-CN" altLang="en-US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无需输入手机号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，可以通过车辆情况直接获得估价。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783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Freeform 14"/>
          <p:cNvSpPr>
            <a:spLocks/>
          </p:cNvSpPr>
          <p:nvPr/>
        </p:nvSpPr>
        <p:spPr bwMode="auto">
          <a:xfrm>
            <a:off x="1202750" y="2645532"/>
            <a:ext cx="1397954" cy="1399152"/>
          </a:xfrm>
          <a:custGeom>
            <a:avLst/>
            <a:gdLst>
              <a:gd name="T0" fmla="*/ 1166 w 1166"/>
              <a:gd name="T1" fmla="*/ 585 h 1167"/>
              <a:gd name="T2" fmla="*/ 582 w 1166"/>
              <a:gd name="T3" fmla="*/ 0 h 1167"/>
              <a:gd name="T4" fmla="*/ 0 w 1166"/>
              <a:gd name="T5" fmla="*/ 585 h 1167"/>
              <a:gd name="T6" fmla="*/ 582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2" y="0"/>
                </a:lnTo>
                <a:lnTo>
                  <a:pt x="0" y="585"/>
                </a:lnTo>
                <a:lnTo>
                  <a:pt x="582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1" name="Freeform 7"/>
          <p:cNvSpPr>
            <a:spLocks/>
          </p:cNvSpPr>
          <p:nvPr/>
        </p:nvSpPr>
        <p:spPr bwMode="auto">
          <a:xfrm>
            <a:off x="1549403" y="915566"/>
            <a:ext cx="2350064" cy="2351004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rgbClr val="00436F"/>
              </a:solidFill>
              <a:cs typeface="+mn-ea"/>
              <a:sym typeface="+mn-lt"/>
            </a:endParaRPr>
          </a:p>
        </p:txBody>
      </p:sp>
      <p:sp>
        <p:nvSpPr>
          <p:cNvPr id="230" name="RainbowowPPT"/>
          <p:cNvSpPr txBox="1"/>
          <p:nvPr/>
        </p:nvSpPr>
        <p:spPr>
          <a:xfrm>
            <a:off x="2051720" y="1809296"/>
            <a:ext cx="2016377" cy="490519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r>
              <a:rPr lang="zh-CN" altLang="en-US" sz="495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zh-CN" altLang="en-US" sz="405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2103337" y="2298586"/>
            <a:ext cx="1295153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13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CONTENT</a:t>
            </a:r>
            <a:endParaRPr lang="zh-CN" altLang="en-US" sz="1013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4" name="RainbowowPPT"/>
          <p:cNvSpPr txBox="1"/>
          <p:nvPr/>
        </p:nvSpPr>
        <p:spPr>
          <a:xfrm>
            <a:off x="5621344" y="1235082"/>
            <a:ext cx="2623064" cy="458188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概述</a:t>
            </a:r>
            <a:endParaRPr lang="en-US" altLang="zh-CN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b="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DESCRIPTION</a:t>
            </a:r>
            <a:endParaRPr lang="en-US" altLang="zh-CN" sz="32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33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1" name="RainbowowPPT"/>
          <p:cNvSpPr txBox="1"/>
          <p:nvPr/>
        </p:nvSpPr>
        <p:spPr>
          <a:xfrm>
            <a:off x="5621344" y="1736470"/>
            <a:ext cx="2839088" cy="458188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市场分析</a:t>
            </a:r>
            <a:endParaRPr lang="en-US" altLang="zh-CN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b="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MARKET ANALYSIS</a:t>
            </a:r>
            <a:endParaRPr lang="zh-CN" altLang="en-US" sz="32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5" name="RainbowowPPT"/>
          <p:cNvSpPr txBox="1"/>
          <p:nvPr/>
        </p:nvSpPr>
        <p:spPr>
          <a:xfrm>
            <a:off x="5621344" y="2730190"/>
            <a:ext cx="2125814" cy="458188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用户分析</a:t>
            </a:r>
            <a:endParaRPr lang="en-US" altLang="zh-CN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b="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USER ANALYSIS</a:t>
            </a:r>
            <a:endParaRPr lang="en-US" altLang="zh-CN" sz="32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33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0" name="RainbowowPPT"/>
          <p:cNvSpPr txBox="1"/>
          <p:nvPr/>
        </p:nvSpPr>
        <p:spPr>
          <a:xfrm>
            <a:off x="5624799" y="3209889"/>
            <a:ext cx="2125814" cy="458188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产品体验</a:t>
            </a:r>
            <a:endParaRPr lang="en-US" altLang="zh-CN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b="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PRODUCT EXPERIENCE</a:t>
            </a:r>
            <a:endParaRPr lang="zh-CN" altLang="en-US" sz="32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3" name="Freeform 10"/>
          <p:cNvSpPr>
            <a:spLocks/>
          </p:cNvSpPr>
          <p:nvPr/>
        </p:nvSpPr>
        <p:spPr bwMode="auto">
          <a:xfrm>
            <a:off x="273677" y="3239012"/>
            <a:ext cx="1098450" cy="1099390"/>
          </a:xfrm>
          <a:custGeom>
            <a:avLst/>
            <a:gdLst>
              <a:gd name="T0" fmla="*/ 1169 w 1169"/>
              <a:gd name="T1" fmla="*/ 585 h 1170"/>
              <a:gd name="T2" fmla="*/ 584 w 1169"/>
              <a:gd name="T3" fmla="*/ 0 h 1170"/>
              <a:gd name="T4" fmla="*/ 0 w 1169"/>
              <a:gd name="T5" fmla="*/ 585 h 1170"/>
              <a:gd name="T6" fmla="*/ 584 w 1169"/>
              <a:gd name="T7" fmla="*/ 1170 h 1170"/>
              <a:gd name="T8" fmla="*/ 1169 w 1169"/>
              <a:gd name="T9" fmla="*/ 585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9" h="1170">
                <a:moveTo>
                  <a:pt x="1169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70"/>
                </a:lnTo>
                <a:lnTo>
                  <a:pt x="1169" y="585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5" name="Freeform 15"/>
          <p:cNvSpPr>
            <a:spLocks/>
          </p:cNvSpPr>
          <p:nvPr/>
        </p:nvSpPr>
        <p:spPr bwMode="auto">
          <a:xfrm>
            <a:off x="2176149" y="3447427"/>
            <a:ext cx="1096571" cy="1098451"/>
          </a:xfrm>
          <a:custGeom>
            <a:avLst/>
            <a:gdLst>
              <a:gd name="T0" fmla="*/ 1167 w 1167"/>
              <a:gd name="T1" fmla="*/ 585 h 1169"/>
              <a:gd name="T2" fmla="*/ 585 w 1167"/>
              <a:gd name="T3" fmla="*/ 0 h 1169"/>
              <a:gd name="T4" fmla="*/ 0 w 1167"/>
              <a:gd name="T5" fmla="*/ 585 h 1169"/>
              <a:gd name="T6" fmla="*/ 585 w 1167"/>
              <a:gd name="T7" fmla="*/ 1169 h 1169"/>
              <a:gd name="T8" fmla="*/ 1167 w 1167"/>
              <a:gd name="T9" fmla="*/ 58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7" h="1169">
                <a:moveTo>
                  <a:pt x="1167" y="585"/>
                </a:moveTo>
                <a:lnTo>
                  <a:pt x="585" y="0"/>
                </a:lnTo>
                <a:lnTo>
                  <a:pt x="0" y="585"/>
                </a:lnTo>
                <a:lnTo>
                  <a:pt x="585" y="1169"/>
                </a:lnTo>
                <a:lnTo>
                  <a:pt x="1167" y="585"/>
                </a:lnTo>
                <a:close/>
              </a:path>
            </a:pathLst>
          </a:custGeom>
          <a:solidFill>
            <a:srgbClr val="0286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RainbowowPPT">
            <a:extLst>
              <a:ext uri="{FF2B5EF4-FFF2-40B4-BE49-F238E27FC236}">
                <a16:creationId xmlns:a16="http://schemas.microsoft.com/office/drawing/2014/main" id="{FC91DCAC-AE19-493C-8955-E87F58F8B87E}"/>
              </a:ext>
            </a:extLst>
          </p:cNvPr>
          <p:cNvSpPr txBox="1"/>
          <p:nvPr/>
        </p:nvSpPr>
        <p:spPr>
          <a:xfrm>
            <a:off x="5621344" y="4230610"/>
            <a:ext cx="2125814" cy="458188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  <a:endParaRPr lang="en-US" altLang="zh-CN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b="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SUMMARY</a:t>
            </a:r>
            <a:endParaRPr lang="en-US" altLang="zh-CN" sz="32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33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菱形 32">
            <a:extLst>
              <a:ext uri="{FF2B5EF4-FFF2-40B4-BE49-F238E27FC236}">
                <a16:creationId xmlns:a16="http://schemas.microsoft.com/office/drawing/2014/main" id="{A2EC3766-D6E1-44C3-9E2D-DAF7AB2F29E1}"/>
              </a:ext>
            </a:extLst>
          </p:cNvPr>
          <p:cNvSpPr/>
          <p:nvPr/>
        </p:nvSpPr>
        <p:spPr>
          <a:xfrm>
            <a:off x="4956480" y="3850662"/>
            <a:ext cx="648072" cy="637984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rgbClr val="00436F"/>
              </a:solidFill>
              <a:cs typeface="+mn-ea"/>
              <a:sym typeface="+mn-lt"/>
            </a:endParaRPr>
          </a:p>
        </p:txBody>
      </p:sp>
      <p:sp>
        <p:nvSpPr>
          <p:cNvPr id="34" name="RainbowowPPT">
            <a:extLst>
              <a:ext uri="{FF2B5EF4-FFF2-40B4-BE49-F238E27FC236}">
                <a16:creationId xmlns:a16="http://schemas.microsoft.com/office/drawing/2014/main" id="{D40B5704-3D7C-4F3A-A571-7CD0B7455700}"/>
              </a:ext>
            </a:extLst>
          </p:cNvPr>
          <p:cNvSpPr txBox="1"/>
          <p:nvPr/>
        </p:nvSpPr>
        <p:spPr>
          <a:xfrm>
            <a:off x="5038147" y="3941711"/>
            <a:ext cx="484738" cy="490519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r>
              <a:rPr lang="en-US" altLang="zh-CN" sz="240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05</a:t>
            </a:r>
            <a:endParaRPr lang="zh-CN" altLang="en-US" sz="18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菱形 34">
            <a:extLst>
              <a:ext uri="{FF2B5EF4-FFF2-40B4-BE49-F238E27FC236}">
                <a16:creationId xmlns:a16="http://schemas.microsoft.com/office/drawing/2014/main" id="{B4E38BF3-344A-4C55-9C57-C47120B1D0D2}"/>
              </a:ext>
            </a:extLst>
          </p:cNvPr>
          <p:cNvSpPr/>
          <p:nvPr/>
        </p:nvSpPr>
        <p:spPr>
          <a:xfrm>
            <a:off x="4952660" y="3107510"/>
            <a:ext cx="648072" cy="637984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rgbClr val="00436F"/>
              </a:solidFill>
              <a:cs typeface="+mn-ea"/>
              <a:sym typeface="+mn-lt"/>
            </a:endParaRPr>
          </a:p>
        </p:txBody>
      </p:sp>
      <p:sp>
        <p:nvSpPr>
          <p:cNvPr id="36" name="RainbowowPPT">
            <a:extLst>
              <a:ext uri="{FF2B5EF4-FFF2-40B4-BE49-F238E27FC236}">
                <a16:creationId xmlns:a16="http://schemas.microsoft.com/office/drawing/2014/main" id="{AFFFD99A-B1B4-4B57-990E-BDBD5A30D9D8}"/>
              </a:ext>
            </a:extLst>
          </p:cNvPr>
          <p:cNvSpPr txBox="1"/>
          <p:nvPr/>
        </p:nvSpPr>
        <p:spPr>
          <a:xfrm>
            <a:off x="5034327" y="3198559"/>
            <a:ext cx="484738" cy="490519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r>
              <a:rPr lang="en-US" altLang="zh-CN" sz="240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18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菱形 36">
            <a:extLst>
              <a:ext uri="{FF2B5EF4-FFF2-40B4-BE49-F238E27FC236}">
                <a16:creationId xmlns:a16="http://schemas.microsoft.com/office/drawing/2014/main" id="{D6E481D5-5E83-4D1D-B360-640CE6422E0C}"/>
              </a:ext>
            </a:extLst>
          </p:cNvPr>
          <p:cNvSpPr/>
          <p:nvPr/>
        </p:nvSpPr>
        <p:spPr>
          <a:xfrm>
            <a:off x="4951507" y="2358769"/>
            <a:ext cx="648072" cy="637984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rgbClr val="00436F"/>
              </a:solidFill>
              <a:cs typeface="+mn-ea"/>
              <a:sym typeface="+mn-lt"/>
            </a:endParaRPr>
          </a:p>
        </p:txBody>
      </p:sp>
      <p:sp>
        <p:nvSpPr>
          <p:cNvPr id="38" name="RainbowowPPT">
            <a:extLst>
              <a:ext uri="{FF2B5EF4-FFF2-40B4-BE49-F238E27FC236}">
                <a16:creationId xmlns:a16="http://schemas.microsoft.com/office/drawing/2014/main" id="{173E7800-077B-47F5-B49A-65854A5CBF80}"/>
              </a:ext>
            </a:extLst>
          </p:cNvPr>
          <p:cNvSpPr txBox="1"/>
          <p:nvPr/>
        </p:nvSpPr>
        <p:spPr>
          <a:xfrm>
            <a:off x="5033174" y="2449818"/>
            <a:ext cx="484738" cy="490519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r>
              <a:rPr lang="en-US" altLang="zh-CN" sz="240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8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菱形 38">
            <a:extLst>
              <a:ext uri="{FF2B5EF4-FFF2-40B4-BE49-F238E27FC236}">
                <a16:creationId xmlns:a16="http://schemas.microsoft.com/office/drawing/2014/main" id="{F0B888E2-7A7F-464E-ACE6-786F71851B4D}"/>
              </a:ext>
            </a:extLst>
          </p:cNvPr>
          <p:cNvSpPr/>
          <p:nvPr/>
        </p:nvSpPr>
        <p:spPr>
          <a:xfrm>
            <a:off x="4947687" y="1615617"/>
            <a:ext cx="648072" cy="637984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rgbClr val="00436F"/>
              </a:solidFill>
              <a:cs typeface="+mn-ea"/>
              <a:sym typeface="+mn-lt"/>
            </a:endParaRPr>
          </a:p>
        </p:txBody>
      </p:sp>
      <p:sp>
        <p:nvSpPr>
          <p:cNvPr id="40" name="RainbowowPPT">
            <a:extLst>
              <a:ext uri="{FF2B5EF4-FFF2-40B4-BE49-F238E27FC236}">
                <a16:creationId xmlns:a16="http://schemas.microsoft.com/office/drawing/2014/main" id="{F8800EAB-19BE-4C9D-8A18-FB224FAA967F}"/>
              </a:ext>
            </a:extLst>
          </p:cNvPr>
          <p:cNvSpPr txBox="1"/>
          <p:nvPr/>
        </p:nvSpPr>
        <p:spPr>
          <a:xfrm>
            <a:off x="5029354" y="1706666"/>
            <a:ext cx="484738" cy="490519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r>
              <a:rPr lang="en-US" altLang="zh-CN" sz="240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8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菱形 40">
            <a:extLst>
              <a:ext uri="{FF2B5EF4-FFF2-40B4-BE49-F238E27FC236}">
                <a16:creationId xmlns:a16="http://schemas.microsoft.com/office/drawing/2014/main" id="{F9A05D5A-01C8-4C93-AC35-83DE2523EC03}"/>
              </a:ext>
            </a:extLst>
          </p:cNvPr>
          <p:cNvSpPr/>
          <p:nvPr/>
        </p:nvSpPr>
        <p:spPr>
          <a:xfrm>
            <a:off x="4932040" y="866269"/>
            <a:ext cx="648072" cy="637984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rgbClr val="00436F"/>
              </a:solidFill>
              <a:cs typeface="+mn-ea"/>
              <a:sym typeface="+mn-lt"/>
            </a:endParaRPr>
          </a:p>
        </p:txBody>
      </p:sp>
      <p:sp>
        <p:nvSpPr>
          <p:cNvPr id="42" name="RainbowowPPT">
            <a:extLst>
              <a:ext uri="{FF2B5EF4-FFF2-40B4-BE49-F238E27FC236}">
                <a16:creationId xmlns:a16="http://schemas.microsoft.com/office/drawing/2014/main" id="{BEB505A0-4C88-4416-8F90-64EC581E5E9C}"/>
              </a:ext>
            </a:extLst>
          </p:cNvPr>
          <p:cNvSpPr txBox="1"/>
          <p:nvPr/>
        </p:nvSpPr>
        <p:spPr>
          <a:xfrm>
            <a:off x="5013707" y="957318"/>
            <a:ext cx="484738" cy="490519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r>
              <a:rPr lang="en-US" altLang="zh-CN" sz="240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8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92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77084B06-5D89-454C-896A-DC5A7FE352C5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847D486-6877-4EB5-BC77-D84DD1416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77CAD066-BAFC-4E34-94B7-11C3351C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7F9ABDE-B36C-42D2-9299-172D79C0A4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"/>
          <a:stretch/>
        </p:blipFill>
        <p:spPr>
          <a:xfrm>
            <a:off x="1547663" y="714848"/>
            <a:ext cx="1973571" cy="4089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3DAB09-6512-42F0-8852-18857EAC3C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 b="3801"/>
          <a:stretch/>
        </p:blipFill>
        <p:spPr>
          <a:xfrm>
            <a:off x="3779912" y="714848"/>
            <a:ext cx="2055255" cy="4089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86">
            <a:extLst>
              <a:ext uri="{FF2B5EF4-FFF2-40B4-BE49-F238E27FC236}">
                <a16:creationId xmlns:a16="http://schemas.microsoft.com/office/drawing/2014/main" id="{ADDFF2C4-69B5-44CA-B2D7-1EAAF01ADFA0}"/>
              </a:ext>
            </a:extLst>
          </p:cNvPr>
          <p:cNvSpPr txBox="1"/>
          <p:nvPr/>
        </p:nvSpPr>
        <p:spPr>
          <a:xfrm>
            <a:off x="1033820" y="314158"/>
            <a:ext cx="42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产品体验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iş1iḓé">
            <a:extLst>
              <a:ext uri="{FF2B5EF4-FFF2-40B4-BE49-F238E27FC236}">
                <a16:creationId xmlns:a16="http://schemas.microsoft.com/office/drawing/2014/main" id="{65BC3D14-7ECE-4D2D-BFD3-4447C6658A6C}"/>
              </a:ext>
            </a:extLst>
          </p:cNvPr>
          <p:cNvSpPr txBox="1"/>
          <p:nvPr/>
        </p:nvSpPr>
        <p:spPr>
          <a:xfrm>
            <a:off x="6228184" y="807554"/>
            <a:ext cx="2337233" cy="3528392"/>
          </a:xfrm>
          <a:prstGeom prst="rect">
            <a:avLst/>
          </a:prstGeom>
          <a:noFill/>
        </p:spPr>
        <p:txBody>
          <a:bodyPr wrap="square" rtlCol="0" anchor="b">
            <a:normAutofit fontScale="92500"/>
          </a:bodyPr>
          <a:lstStyle/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车辆详情页信息全面；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总价及分期价格清晰明了；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车辆位置明确；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车辆检测师实名出镜；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【</a:t>
            </a:r>
            <a:r>
              <a:rPr lang="zh-CN" altLang="en-US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看真车</a:t>
            </a:r>
            <a:r>
              <a:rPr lang="en-US" altLang="zh-CN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】</a:t>
            </a:r>
            <a:r>
              <a:rPr lang="zh-CN" altLang="en-US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直接变成预约看车成功，缺少确认程序。</a:t>
            </a:r>
            <a:endParaRPr lang="en-US" altLang="zh-CN" sz="1400" b="1" dirty="0">
              <a:solidFill>
                <a:srgbClr val="0066B2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950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77084B06-5D89-454C-896A-DC5A7FE352C5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847D486-6877-4EB5-BC77-D84DD1416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77CAD066-BAFC-4E34-94B7-11C3351C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487A54C-BB77-4147-94A2-3FCE31EC3A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" b="13201"/>
          <a:stretch/>
        </p:blipFill>
        <p:spPr>
          <a:xfrm>
            <a:off x="821407" y="949494"/>
            <a:ext cx="2020459" cy="3664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36A55C-CD26-42F4-BAFA-BC7D36F6CC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b="4282"/>
          <a:stretch/>
        </p:blipFill>
        <p:spPr>
          <a:xfrm>
            <a:off x="2438549" y="683490"/>
            <a:ext cx="2097789" cy="40324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CB34BD-2E4B-442C-AE89-48DAA7281F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" b="4667"/>
          <a:stretch/>
        </p:blipFill>
        <p:spPr>
          <a:xfrm>
            <a:off x="3851920" y="463398"/>
            <a:ext cx="2026464" cy="40324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TextBox 86">
            <a:extLst>
              <a:ext uri="{FF2B5EF4-FFF2-40B4-BE49-F238E27FC236}">
                <a16:creationId xmlns:a16="http://schemas.microsoft.com/office/drawing/2014/main" id="{0094E3DC-8B2E-4C4C-8437-EE00CE735869}"/>
              </a:ext>
            </a:extLst>
          </p:cNvPr>
          <p:cNvSpPr txBox="1"/>
          <p:nvPr/>
        </p:nvSpPr>
        <p:spPr>
          <a:xfrm>
            <a:off x="1033820" y="314158"/>
            <a:ext cx="42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产品体验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iş1iḓé">
            <a:extLst>
              <a:ext uri="{FF2B5EF4-FFF2-40B4-BE49-F238E27FC236}">
                <a16:creationId xmlns:a16="http://schemas.microsoft.com/office/drawing/2014/main" id="{AD78A8CE-234B-44F8-B7D7-D0CAD4657A24}"/>
              </a:ext>
            </a:extLst>
          </p:cNvPr>
          <p:cNvSpPr txBox="1"/>
          <p:nvPr/>
        </p:nvSpPr>
        <p:spPr>
          <a:xfrm>
            <a:off x="6343776" y="1033638"/>
            <a:ext cx="2324284" cy="3076224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个人中心页面，简单清爽；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我的预约车辆赫然在目；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选择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在线看车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进入与客服沟通页，并自动发送相关信息。</a:t>
            </a:r>
            <a:endParaRPr lang="en-US" altLang="zh-CN" sz="1400" dirty="0">
              <a:solidFill>
                <a:srgbClr val="0066B2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285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菱形 209"/>
          <p:cNvSpPr/>
          <p:nvPr/>
        </p:nvSpPr>
        <p:spPr>
          <a:xfrm>
            <a:off x="1688051" y="1548423"/>
            <a:ext cx="1947845" cy="1947845"/>
          </a:xfrm>
          <a:prstGeom prst="diamond">
            <a:avLst/>
          </a:prstGeom>
          <a:gradFill>
            <a:gsLst>
              <a:gs pos="0">
                <a:srgbClr val="FFFFFF"/>
              </a:gs>
              <a:gs pos="51000">
                <a:srgbClr val="F1F3F2"/>
              </a:gs>
              <a:gs pos="100000">
                <a:srgbClr val="B2B2B2"/>
              </a:gs>
            </a:gsLst>
            <a:lin ang="18900000" scaled="0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4" name="TextBox 6"/>
          <p:cNvSpPr txBox="1">
            <a:spLocks noChangeArrowheads="1"/>
          </p:cNvSpPr>
          <p:nvPr/>
        </p:nvSpPr>
        <p:spPr bwMode="auto">
          <a:xfrm>
            <a:off x="1963798" y="2205502"/>
            <a:ext cx="14505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u="none" strike="noStrike" cap="none" normalizeH="0" baseline="0" dirty="0">
                <a:ln>
                  <a:noFill/>
                </a:ln>
                <a:solidFill>
                  <a:srgbClr val="0066B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05</a:t>
            </a:r>
            <a:endParaRPr kumimoji="0" lang="zh-CN" sz="4400" u="none" strike="noStrike" cap="none" normalizeH="0" baseline="0" dirty="0">
              <a:ln>
                <a:noFill/>
              </a:ln>
              <a:solidFill>
                <a:srgbClr val="0066B2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" name="TextBox 6"/>
          <p:cNvSpPr txBox="1">
            <a:spLocks noChangeArrowheads="1"/>
          </p:cNvSpPr>
          <p:nvPr/>
        </p:nvSpPr>
        <p:spPr bwMode="auto">
          <a:xfrm>
            <a:off x="2030595" y="1959310"/>
            <a:ext cx="1316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66B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PART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rgbClr val="0066B2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6" name="Freeform 5"/>
          <p:cNvSpPr>
            <a:spLocks/>
          </p:cNvSpPr>
          <p:nvPr/>
        </p:nvSpPr>
        <p:spPr bwMode="auto">
          <a:xfrm>
            <a:off x="144013" y="5039228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4 w 1166"/>
              <a:gd name="T3" fmla="*/ 0 h 1167"/>
              <a:gd name="T4" fmla="*/ 0 w 1166"/>
              <a:gd name="T5" fmla="*/ 585 h 1167"/>
              <a:gd name="T6" fmla="*/ 584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7" name="Freeform 6"/>
          <p:cNvSpPr>
            <a:spLocks/>
          </p:cNvSpPr>
          <p:nvPr/>
        </p:nvSpPr>
        <p:spPr bwMode="auto">
          <a:xfrm>
            <a:off x="-1130152" y="3149592"/>
            <a:ext cx="2347245" cy="2348185"/>
          </a:xfrm>
          <a:custGeom>
            <a:avLst/>
            <a:gdLst>
              <a:gd name="T0" fmla="*/ 2498 w 2498"/>
              <a:gd name="T1" fmla="*/ 1263 h 2499"/>
              <a:gd name="T2" fmla="*/ 1236 w 2498"/>
              <a:gd name="T3" fmla="*/ 0 h 2499"/>
              <a:gd name="T4" fmla="*/ 0 w 2498"/>
              <a:gd name="T5" fmla="*/ 1236 h 2499"/>
              <a:gd name="T6" fmla="*/ 1262 w 2498"/>
              <a:gd name="T7" fmla="*/ 2499 h 2499"/>
              <a:gd name="T8" fmla="*/ 2498 w 2498"/>
              <a:gd name="T9" fmla="*/ 1263 h 2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8" h="2499">
                <a:moveTo>
                  <a:pt x="2498" y="1263"/>
                </a:moveTo>
                <a:lnTo>
                  <a:pt x="1236" y="0"/>
                </a:lnTo>
                <a:lnTo>
                  <a:pt x="0" y="1236"/>
                </a:lnTo>
                <a:lnTo>
                  <a:pt x="1262" y="2499"/>
                </a:lnTo>
                <a:lnTo>
                  <a:pt x="2498" y="1263"/>
                </a:lnTo>
                <a:close/>
              </a:path>
            </a:pathLst>
          </a:custGeom>
          <a:solidFill>
            <a:srgbClr val="0066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8" name="Freeform 7"/>
          <p:cNvSpPr>
            <a:spLocks/>
          </p:cNvSpPr>
          <p:nvPr/>
        </p:nvSpPr>
        <p:spPr bwMode="auto">
          <a:xfrm>
            <a:off x="1971631" y="3786675"/>
            <a:ext cx="2350064" cy="2351004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9" name="Freeform 10"/>
          <p:cNvSpPr>
            <a:spLocks/>
          </p:cNvSpPr>
          <p:nvPr/>
        </p:nvSpPr>
        <p:spPr bwMode="auto">
          <a:xfrm>
            <a:off x="755724" y="4411542"/>
            <a:ext cx="1098450" cy="1099390"/>
          </a:xfrm>
          <a:custGeom>
            <a:avLst/>
            <a:gdLst>
              <a:gd name="T0" fmla="*/ 1169 w 1169"/>
              <a:gd name="T1" fmla="*/ 585 h 1170"/>
              <a:gd name="T2" fmla="*/ 584 w 1169"/>
              <a:gd name="T3" fmla="*/ 0 h 1170"/>
              <a:gd name="T4" fmla="*/ 0 w 1169"/>
              <a:gd name="T5" fmla="*/ 585 h 1170"/>
              <a:gd name="T6" fmla="*/ 584 w 1169"/>
              <a:gd name="T7" fmla="*/ 1170 h 1170"/>
              <a:gd name="T8" fmla="*/ 1169 w 1169"/>
              <a:gd name="T9" fmla="*/ 585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9" h="1170">
                <a:moveTo>
                  <a:pt x="1169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70"/>
                </a:lnTo>
                <a:lnTo>
                  <a:pt x="1169" y="585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" name="Freeform 14"/>
          <p:cNvSpPr>
            <a:spLocks/>
          </p:cNvSpPr>
          <p:nvPr/>
        </p:nvSpPr>
        <p:spPr bwMode="auto">
          <a:xfrm>
            <a:off x="4223825" y="4824549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2 w 1166"/>
              <a:gd name="T3" fmla="*/ 0 h 1167"/>
              <a:gd name="T4" fmla="*/ 0 w 1166"/>
              <a:gd name="T5" fmla="*/ 585 h 1167"/>
              <a:gd name="T6" fmla="*/ 582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2" y="0"/>
                </a:lnTo>
                <a:lnTo>
                  <a:pt x="0" y="585"/>
                </a:lnTo>
                <a:lnTo>
                  <a:pt x="582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1" name="Freeform 15"/>
          <p:cNvSpPr>
            <a:spLocks/>
          </p:cNvSpPr>
          <p:nvPr/>
        </p:nvSpPr>
        <p:spPr bwMode="auto">
          <a:xfrm>
            <a:off x="1402203" y="3706804"/>
            <a:ext cx="1096571" cy="1098451"/>
          </a:xfrm>
          <a:custGeom>
            <a:avLst/>
            <a:gdLst>
              <a:gd name="T0" fmla="*/ 1167 w 1167"/>
              <a:gd name="T1" fmla="*/ 585 h 1169"/>
              <a:gd name="T2" fmla="*/ 585 w 1167"/>
              <a:gd name="T3" fmla="*/ 0 h 1169"/>
              <a:gd name="T4" fmla="*/ 0 w 1167"/>
              <a:gd name="T5" fmla="*/ 585 h 1169"/>
              <a:gd name="T6" fmla="*/ 585 w 1167"/>
              <a:gd name="T7" fmla="*/ 1169 h 1169"/>
              <a:gd name="T8" fmla="*/ 1167 w 1167"/>
              <a:gd name="T9" fmla="*/ 58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7" h="1169">
                <a:moveTo>
                  <a:pt x="1167" y="585"/>
                </a:moveTo>
                <a:lnTo>
                  <a:pt x="585" y="0"/>
                </a:lnTo>
                <a:lnTo>
                  <a:pt x="0" y="585"/>
                </a:lnTo>
                <a:lnTo>
                  <a:pt x="585" y="1169"/>
                </a:lnTo>
                <a:lnTo>
                  <a:pt x="1167" y="585"/>
                </a:lnTo>
                <a:close/>
              </a:path>
            </a:pathLst>
          </a:custGeom>
          <a:solidFill>
            <a:srgbClr val="0286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2" name="Freeform 8"/>
          <p:cNvSpPr>
            <a:spLocks/>
          </p:cNvSpPr>
          <p:nvPr/>
        </p:nvSpPr>
        <p:spPr bwMode="auto">
          <a:xfrm>
            <a:off x="6012160" y="4502222"/>
            <a:ext cx="1740527" cy="1741223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3" name="Freeform 12"/>
          <p:cNvSpPr>
            <a:spLocks/>
          </p:cNvSpPr>
          <p:nvPr/>
        </p:nvSpPr>
        <p:spPr bwMode="auto">
          <a:xfrm>
            <a:off x="5193949" y="4316029"/>
            <a:ext cx="1095632" cy="1098451"/>
          </a:xfrm>
          <a:custGeom>
            <a:avLst/>
            <a:gdLst>
              <a:gd name="T0" fmla="*/ 1166 w 1166"/>
              <a:gd name="T1" fmla="*/ 584 h 1169"/>
              <a:gd name="T2" fmla="*/ 582 w 1166"/>
              <a:gd name="T3" fmla="*/ 0 h 1169"/>
              <a:gd name="T4" fmla="*/ 0 w 1166"/>
              <a:gd name="T5" fmla="*/ 584 h 1169"/>
              <a:gd name="T6" fmla="*/ 582 w 1166"/>
              <a:gd name="T7" fmla="*/ 1169 h 1169"/>
              <a:gd name="T8" fmla="*/ 1166 w 1166"/>
              <a:gd name="T9" fmla="*/ 584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9">
                <a:moveTo>
                  <a:pt x="1166" y="584"/>
                </a:moveTo>
                <a:lnTo>
                  <a:pt x="582" y="0"/>
                </a:lnTo>
                <a:lnTo>
                  <a:pt x="0" y="584"/>
                </a:lnTo>
                <a:lnTo>
                  <a:pt x="582" y="1169"/>
                </a:lnTo>
                <a:lnTo>
                  <a:pt x="1166" y="5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RainbowowPPT">
            <a:extLst>
              <a:ext uri="{FF2B5EF4-FFF2-40B4-BE49-F238E27FC236}">
                <a16:creationId xmlns:a16="http://schemas.microsoft.com/office/drawing/2014/main" id="{225BA13C-0E89-4528-8B15-AF92E6C672B3}"/>
              </a:ext>
            </a:extLst>
          </p:cNvPr>
          <p:cNvSpPr txBox="1"/>
          <p:nvPr/>
        </p:nvSpPr>
        <p:spPr>
          <a:xfrm>
            <a:off x="4007925" y="2522345"/>
            <a:ext cx="1788211" cy="458188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总    结</a:t>
            </a:r>
            <a:endParaRPr lang="en-US" altLang="zh-CN" sz="40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b="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SUMMARY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33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003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86">
            <a:extLst>
              <a:ext uri="{FF2B5EF4-FFF2-40B4-BE49-F238E27FC236}">
                <a16:creationId xmlns:a16="http://schemas.microsoft.com/office/drawing/2014/main" id="{FA4D3217-579F-4D6D-AE2B-75E82CE2A66A}"/>
              </a:ext>
            </a:extLst>
          </p:cNvPr>
          <p:cNvSpPr txBox="1"/>
          <p:nvPr/>
        </p:nvSpPr>
        <p:spPr>
          <a:xfrm>
            <a:off x="1033820" y="314158"/>
            <a:ext cx="42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913E2C7-CC9D-47E9-AF19-D838D1C158E8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9BE5C01E-7960-481D-9EFC-6F027107F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4D73444B-5225-422F-A037-7CFC61373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2" name="iş1iḓé">
            <a:extLst>
              <a:ext uri="{FF2B5EF4-FFF2-40B4-BE49-F238E27FC236}">
                <a16:creationId xmlns:a16="http://schemas.microsoft.com/office/drawing/2014/main" id="{FAD3E58C-D2CB-487F-8562-52BE2911BF8F}"/>
              </a:ext>
            </a:extLst>
          </p:cNvPr>
          <p:cNvSpPr txBox="1"/>
          <p:nvPr/>
        </p:nvSpPr>
        <p:spPr>
          <a:xfrm>
            <a:off x="4893946" y="1424425"/>
            <a:ext cx="3456384" cy="3168352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优点：简洁、大方，分类直接，卖车估价爽快；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缺点：资源少、预约功能友好度不够；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后期，大搜车家选若能够增加二手车货源、优化缺点，或许其用户量会大大增加，成为大众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不是没有可能。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EE713F2-5806-4B21-BE5D-79455A6CE8C9}"/>
              </a:ext>
            </a:extLst>
          </p:cNvPr>
          <p:cNvGrpSpPr/>
          <p:nvPr/>
        </p:nvGrpSpPr>
        <p:grpSpPr>
          <a:xfrm>
            <a:off x="809262" y="1049976"/>
            <a:ext cx="3646802" cy="3542801"/>
            <a:chOff x="849633" y="803562"/>
            <a:chExt cx="3646802" cy="3542801"/>
          </a:xfrm>
          <a:blipFill dpi="0" rotWithShape="1">
            <a:blip r:embed="rId4"/>
            <a:srcRect/>
            <a:stretch>
              <a:fillRect/>
            </a:stretch>
          </a:blipFill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9F03C1D-2094-410B-8F4D-8901BA4FDD14}"/>
                </a:ext>
              </a:extLst>
            </p:cNvPr>
            <p:cNvSpPr/>
            <p:nvPr/>
          </p:nvSpPr>
          <p:spPr>
            <a:xfrm>
              <a:off x="2925090" y="2831504"/>
              <a:ext cx="1571345" cy="151485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FF44C17-EB03-4CDF-9AE0-4E8BC6D28851}"/>
                </a:ext>
              </a:extLst>
            </p:cNvPr>
            <p:cNvSpPr/>
            <p:nvPr/>
          </p:nvSpPr>
          <p:spPr>
            <a:xfrm>
              <a:off x="849633" y="803562"/>
              <a:ext cx="2103560" cy="2027942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55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108958" y="3041113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4 w 1166"/>
              <a:gd name="T3" fmla="*/ 0 h 1167"/>
              <a:gd name="T4" fmla="*/ 0 w 1166"/>
              <a:gd name="T5" fmla="*/ 585 h 1167"/>
              <a:gd name="T6" fmla="*/ 584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67"/>
                </a:lnTo>
                <a:lnTo>
                  <a:pt x="1166" y="585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-1165207" y="1151477"/>
            <a:ext cx="2347245" cy="2348185"/>
          </a:xfrm>
          <a:custGeom>
            <a:avLst/>
            <a:gdLst>
              <a:gd name="T0" fmla="*/ 2498 w 2498"/>
              <a:gd name="T1" fmla="*/ 1263 h 2499"/>
              <a:gd name="T2" fmla="*/ 1236 w 2498"/>
              <a:gd name="T3" fmla="*/ 0 h 2499"/>
              <a:gd name="T4" fmla="*/ 0 w 2498"/>
              <a:gd name="T5" fmla="*/ 1236 h 2499"/>
              <a:gd name="T6" fmla="*/ 1262 w 2498"/>
              <a:gd name="T7" fmla="*/ 2499 h 2499"/>
              <a:gd name="T8" fmla="*/ 2498 w 2498"/>
              <a:gd name="T9" fmla="*/ 1263 h 2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8" h="2499">
                <a:moveTo>
                  <a:pt x="2498" y="1263"/>
                </a:moveTo>
                <a:lnTo>
                  <a:pt x="1236" y="0"/>
                </a:lnTo>
                <a:lnTo>
                  <a:pt x="0" y="1236"/>
                </a:lnTo>
                <a:lnTo>
                  <a:pt x="1262" y="2499"/>
                </a:lnTo>
                <a:lnTo>
                  <a:pt x="2498" y="1263"/>
                </a:lnTo>
                <a:close/>
              </a:path>
            </a:pathLst>
          </a:cu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936576" y="1788560"/>
            <a:ext cx="2350064" cy="2351004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740402" y="3229043"/>
            <a:ext cx="2350064" cy="2351004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-1764704" y="3075880"/>
            <a:ext cx="2347245" cy="2351004"/>
          </a:xfrm>
          <a:custGeom>
            <a:avLst/>
            <a:gdLst>
              <a:gd name="T0" fmla="*/ 2498 w 2498"/>
              <a:gd name="T1" fmla="*/ 1263 h 2502"/>
              <a:gd name="T2" fmla="*/ 1236 w 2498"/>
              <a:gd name="T3" fmla="*/ 0 h 2502"/>
              <a:gd name="T4" fmla="*/ 0 w 2498"/>
              <a:gd name="T5" fmla="*/ 1239 h 2502"/>
              <a:gd name="T6" fmla="*/ 1263 w 2498"/>
              <a:gd name="T7" fmla="*/ 2502 h 2502"/>
              <a:gd name="T8" fmla="*/ 2498 w 2498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8" h="2502">
                <a:moveTo>
                  <a:pt x="2498" y="1263"/>
                </a:moveTo>
                <a:lnTo>
                  <a:pt x="1236" y="0"/>
                </a:lnTo>
                <a:lnTo>
                  <a:pt x="0" y="1239"/>
                </a:lnTo>
                <a:lnTo>
                  <a:pt x="1263" y="2502"/>
                </a:lnTo>
                <a:lnTo>
                  <a:pt x="2498" y="1263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20669" y="2413427"/>
            <a:ext cx="1098450" cy="1099390"/>
          </a:xfrm>
          <a:custGeom>
            <a:avLst/>
            <a:gdLst>
              <a:gd name="T0" fmla="*/ 1169 w 1169"/>
              <a:gd name="T1" fmla="*/ 585 h 1170"/>
              <a:gd name="T2" fmla="*/ 584 w 1169"/>
              <a:gd name="T3" fmla="*/ 0 h 1170"/>
              <a:gd name="T4" fmla="*/ 0 w 1169"/>
              <a:gd name="T5" fmla="*/ 585 h 1170"/>
              <a:gd name="T6" fmla="*/ 584 w 1169"/>
              <a:gd name="T7" fmla="*/ 1170 h 1170"/>
              <a:gd name="T8" fmla="*/ 1169 w 1169"/>
              <a:gd name="T9" fmla="*/ 585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9" h="1170">
                <a:moveTo>
                  <a:pt x="1169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70"/>
                </a:lnTo>
                <a:lnTo>
                  <a:pt x="1169" y="585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5" name="Freeform 12"/>
          <p:cNvSpPr>
            <a:spLocks/>
          </p:cNvSpPr>
          <p:nvPr/>
        </p:nvSpPr>
        <p:spPr bwMode="auto">
          <a:xfrm>
            <a:off x="23449" y="4564285"/>
            <a:ext cx="1095632" cy="1098451"/>
          </a:xfrm>
          <a:custGeom>
            <a:avLst/>
            <a:gdLst>
              <a:gd name="T0" fmla="*/ 1166 w 1166"/>
              <a:gd name="T1" fmla="*/ 584 h 1169"/>
              <a:gd name="T2" fmla="*/ 582 w 1166"/>
              <a:gd name="T3" fmla="*/ 0 h 1169"/>
              <a:gd name="T4" fmla="*/ 0 w 1166"/>
              <a:gd name="T5" fmla="*/ 584 h 1169"/>
              <a:gd name="T6" fmla="*/ 582 w 1166"/>
              <a:gd name="T7" fmla="*/ 1169 h 1169"/>
              <a:gd name="T8" fmla="*/ 1166 w 1166"/>
              <a:gd name="T9" fmla="*/ 584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9">
                <a:moveTo>
                  <a:pt x="1166" y="584"/>
                </a:moveTo>
                <a:lnTo>
                  <a:pt x="582" y="0"/>
                </a:lnTo>
                <a:lnTo>
                  <a:pt x="0" y="584"/>
                </a:lnTo>
                <a:lnTo>
                  <a:pt x="582" y="1169"/>
                </a:lnTo>
                <a:lnTo>
                  <a:pt x="1166" y="5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Freeform 14"/>
          <p:cNvSpPr>
            <a:spLocks/>
          </p:cNvSpPr>
          <p:nvPr/>
        </p:nvSpPr>
        <p:spPr bwMode="auto">
          <a:xfrm>
            <a:off x="4188770" y="2826434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2 w 1166"/>
              <a:gd name="T3" fmla="*/ 0 h 1167"/>
              <a:gd name="T4" fmla="*/ 0 w 1166"/>
              <a:gd name="T5" fmla="*/ 585 h 1167"/>
              <a:gd name="T6" fmla="*/ 582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2" y="0"/>
                </a:lnTo>
                <a:lnTo>
                  <a:pt x="0" y="585"/>
                </a:lnTo>
                <a:lnTo>
                  <a:pt x="582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Freeform 15"/>
          <p:cNvSpPr>
            <a:spLocks/>
          </p:cNvSpPr>
          <p:nvPr/>
        </p:nvSpPr>
        <p:spPr bwMode="auto">
          <a:xfrm>
            <a:off x="1367148" y="1708689"/>
            <a:ext cx="1096571" cy="1098451"/>
          </a:xfrm>
          <a:custGeom>
            <a:avLst/>
            <a:gdLst>
              <a:gd name="T0" fmla="*/ 1167 w 1167"/>
              <a:gd name="T1" fmla="*/ 585 h 1169"/>
              <a:gd name="T2" fmla="*/ 585 w 1167"/>
              <a:gd name="T3" fmla="*/ 0 h 1169"/>
              <a:gd name="T4" fmla="*/ 0 w 1167"/>
              <a:gd name="T5" fmla="*/ 585 h 1169"/>
              <a:gd name="T6" fmla="*/ 585 w 1167"/>
              <a:gd name="T7" fmla="*/ 1169 h 1169"/>
              <a:gd name="T8" fmla="*/ 1167 w 1167"/>
              <a:gd name="T9" fmla="*/ 58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7" h="1169">
                <a:moveTo>
                  <a:pt x="1167" y="585"/>
                </a:moveTo>
                <a:lnTo>
                  <a:pt x="585" y="0"/>
                </a:lnTo>
                <a:lnTo>
                  <a:pt x="0" y="585"/>
                </a:lnTo>
                <a:lnTo>
                  <a:pt x="585" y="1169"/>
                </a:lnTo>
                <a:lnTo>
                  <a:pt x="1167" y="585"/>
                </a:lnTo>
                <a:close/>
              </a:path>
            </a:pathLst>
          </a:custGeom>
          <a:solidFill>
            <a:srgbClr val="0286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5" name="文本框 314"/>
          <p:cNvSpPr txBox="1"/>
          <p:nvPr/>
        </p:nvSpPr>
        <p:spPr>
          <a:xfrm>
            <a:off x="3658948" y="1415653"/>
            <a:ext cx="4311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谢谢观看！</a:t>
            </a:r>
          </a:p>
        </p:txBody>
      </p:sp>
      <p:sp>
        <p:nvSpPr>
          <p:cNvPr id="320" name="矩形 319"/>
          <p:cNvSpPr/>
          <p:nvPr/>
        </p:nvSpPr>
        <p:spPr>
          <a:xfrm>
            <a:off x="2123728" y="2479160"/>
            <a:ext cx="18663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ln w="41275">
                  <a:noFill/>
                </a:ln>
                <a:solidFill>
                  <a:srgbClr val="0286D0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2020</a:t>
            </a:r>
            <a:endParaRPr lang="zh-CN" altLang="en-US" sz="5400" spc="300" dirty="0">
              <a:ln w="41275">
                <a:noFill/>
              </a:ln>
              <a:solidFill>
                <a:srgbClr val="0286D0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321" name="Freeform 8"/>
          <p:cNvSpPr>
            <a:spLocks/>
          </p:cNvSpPr>
          <p:nvPr/>
        </p:nvSpPr>
        <p:spPr bwMode="auto">
          <a:xfrm>
            <a:off x="3218646" y="3494823"/>
            <a:ext cx="1740527" cy="1741223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8028384" y="3579862"/>
            <a:ext cx="432048" cy="432048"/>
            <a:chOff x="8028384" y="3278799"/>
            <a:chExt cx="432048" cy="432048"/>
          </a:xfrm>
        </p:grpSpPr>
        <p:sp>
          <p:nvSpPr>
            <p:cNvPr id="48" name="椭圆 47"/>
            <p:cNvSpPr/>
            <p:nvPr/>
          </p:nvSpPr>
          <p:spPr>
            <a:xfrm>
              <a:off x="8028384" y="3278799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6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3" name="call-center-worker-with-headset_46010"/>
            <p:cNvSpPr>
              <a:spLocks noChangeAspect="1"/>
            </p:cNvSpPr>
            <p:nvPr/>
          </p:nvSpPr>
          <p:spPr bwMode="auto">
            <a:xfrm>
              <a:off x="8124305" y="3377101"/>
              <a:ext cx="240206" cy="235445"/>
            </a:xfrm>
            <a:custGeom>
              <a:avLst/>
              <a:gdLst>
                <a:gd name="T0" fmla="*/ 3439 w 8160"/>
                <a:gd name="T1" fmla="*/ 4406 h 8010"/>
                <a:gd name="T2" fmla="*/ 3020 w 8160"/>
                <a:gd name="T3" fmla="*/ 4825 h 8010"/>
                <a:gd name="T4" fmla="*/ 2601 w 8160"/>
                <a:gd name="T5" fmla="*/ 4406 h 8010"/>
                <a:gd name="T6" fmla="*/ 3020 w 8160"/>
                <a:gd name="T7" fmla="*/ 3987 h 8010"/>
                <a:gd name="T8" fmla="*/ 3439 w 8160"/>
                <a:gd name="T9" fmla="*/ 4406 h 8010"/>
                <a:gd name="T10" fmla="*/ 5140 w 8160"/>
                <a:gd name="T11" fmla="*/ 3987 h 8010"/>
                <a:gd name="T12" fmla="*/ 4721 w 8160"/>
                <a:gd name="T13" fmla="*/ 4406 h 8010"/>
                <a:gd name="T14" fmla="*/ 5140 w 8160"/>
                <a:gd name="T15" fmla="*/ 4825 h 8010"/>
                <a:gd name="T16" fmla="*/ 5559 w 8160"/>
                <a:gd name="T17" fmla="*/ 4406 h 8010"/>
                <a:gd name="T18" fmla="*/ 5140 w 8160"/>
                <a:gd name="T19" fmla="*/ 3987 h 8010"/>
                <a:gd name="T20" fmla="*/ 8160 w 8160"/>
                <a:gd name="T21" fmla="*/ 4172 h 8010"/>
                <a:gd name="T22" fmla="*/ 8160 w 8160"/>
                <a:gd name="T23" fmla="*/ 4969 h 8010"/>
                <a:gd name="T24" fmla="*/ 7436 w 8160"/>
                <a:gd name="T25" fmla="*/ 5693 h 8010"/>
                <a:gd name="T26" fmla="*/ 6911 w 8160"/>
                <a:gd name="T27" fmla="*/ 5693 h 8010"/>
                <a:gd name="T28" fmla="*/ 4080 w 8160"/>
                <a:gd name="T29" fmla="*/ 8010 h 8010"/>
                <a:gd name="T30" fmla="*/ 1249 w 8160"/>
                <a:gd name="T31" fmla="*/ 5692 h 8010"/>
                <a:gd name="T32" fmla="*/ 724 w 8160"/>
                <a:gd name="T33" fmla="*/ 5692 h 8010"/>
                <a:gd name="T34" fmla="*/ 0 w 8160"/>
                <a:gd name="T35" fmla="*/ 4969 h 8010"/>
                <a:gd name="T36" fmla="*/ 0 w 8160"/>
                <a:gd name="T37" fmla="*/ 4172 h 8010"/>
                <a:gd name="T38" fmla="*/ 379 w 8160"/>
                <a:gd name="T39" fmla="*/ 3536 h 8010"/>
                <a:gd name="T40" fmla="*/ 1360 w 8160"/>
                <a:gd name="T41" fmla="*/ 912 h 8010"/>
                <a:gd name="T42" fmla="*/ 4080 w 8160"/>
                <a:gd name="T43" fmla="*/ 0 h 8010"/>
                <a:gd name="T44" fmla="*/ 6800 w 8160"/>
                <a:gd name="T45" fmla="*/ 912 h 8010"/>
                <a:gd name="T46" fmla="*/ 7781 w 8160"/>
                <a:gd name="T47" fmla="*/ 3536 h 8010"/>
                <a:gd name="T48" fmla="*/ 8160 w 8160"/>
                <a:gd name="T49" fmla="*/ 4172 h 8010"/>
                <a:gd name="T50" fmla="*/ 6628 w 8160"/>
                <a:gd name="T51" fmla="*/ 4409 h 8010"/>
                <a:gd name="T52" fmla="*/ 6604 w 8160"/>
                <a:gd name="T53" fmla="*/ 3878 h 8010"/>
                <a:gd name="T54" fmla="*/ 4964 w 8160"/>
                <a:gd name="T55" fmla="*/ 3278 h 8010"/>
                <a:gd name="T56" fmla="*/ 5195 w 8160"/>
                <a:gd name="T57" fmla="*/ 3718 h 8010"/>
                <a:gd name="T58" fmla="*/ 3190 w 8160"/>
                <a:gd name="T59" fmla="*/ 2652 h 8010"/>
                <a:gd name="T60" fmla="*/ 3089 w 8160"/>
                <a:gd name="T61" fmla="*/ 2527 h 8010"/>
                <a:gd name="T62" fmla="*/ 3088 w 8160"/>
                <a:gd name="T63" fmla="*/ 2526 h 8010"/>
                <a:gd name="T64" fmla="*/ 3088 w 8160"/>
                <a:gd name="T65" fmla="*/ 2526 h 8010"/>
                <a:gd name="T66" fmla="*/ 2926 w 8160"/>
                <a:gd name="T67" fmla="*/ 2375 h 8010"/>
                <a:gd name="T68" fmla="*/ 1540 w 8160"/>
                <a:gd name="T69" fmla="*/ 4101 h 8010"/>
                <a:gd name="T70" fmla="*/ 1532 w 8160"/>
                <a:gd name="T71" fmla="*/ 4409 h 8010"/>
                <a:gd name="T72" fmla="*/ 1702 w 8160"/>
                <a:gd name="T73" fmla="*/ 5464 h 8010"/>
                <a:gd name="T74" fmla="*/ 3363 w 8160"/>
                <a:gd name="T75" fmla="*/ 6125 h 8010"/>
                <a:gd name="T76" fmla="*/ 4005 w 8160"/>
                <a:gd name="T77" fmla="*/ 5829 h 8010"/>
                <a:gd name="T78" fmla="*/ 4708 w 8160"/>
                <a:gd name="T79" fmla="*/ 6328 h 8010"/>
                <a:gd name="T80" fmla="*/ 4005 w 8160"/>
                <a:gd name="T81" fmla="*/ 6827 h 8010"/>
                <a:gd name="T82" fmla="*/ 3350 w 8160"/>
                <a:gd name="T83" fmla="*/ 6508 h 8010"/>
                <a:gd name="T84" fmla="*/ 2080 w 8160"/>
                <a:gd name="T85" fmla="*/ 6223 h 8010"/>
                <a:gd name="T86" fmla="*/ 4080 w 8160"/>
                <a:gd name="T87" fmla="*/ 7504 h 8010"/>
                <a:gd name="T88" fmla="*/ 6628 w 8160"/>
                <a:gd name="T89" fmla="*/ 4409 h 8010"/>
                <a:gd name="T90" fmla="*/ 7345 w 8160"/>
                <a:gd name="T91" fmla="*/ 3449 h 8010"/>
                <a:gd name="T92" fmla="*/ 4080 w 8160"/>
                <a:gd name="T93" fmla="*/ 434 h 8010"/>
                <a:gd name="T94" fmla="*/ 815 w 8160"/>
                <a:gd name="T95" fmla="*/ 3449 h 8010"/>
                <a:gd name="T96" fmla="*/ 1094 w 8160"/>
                <a:gd name="T97" fmla="*/ 3449 h 8010"/>
                <a:gd name="T98" fmla="*/ 1738 w 8160"/>
                <a:gd name="T99" fmla="*/ 1816 h 8010"/>
                <a:gd name="T100" fmla="*/ 4080 w 8160"/>
                <a:gd name="T101" fmla="*/ 807 h 8010"/>
                <a:gd name="T102" fmla="*/ 6422 w 8160"/>
                <a:gd name="T103" fmla="*/ 1816 h 8010"/>
                <a:gd name="T104" fmla="*/ 7066 w 8160"/>
                <a:gd name="T105" fmla="*/ 3449 h 8010"/>
                <a:gd name="T106" fmla="*/ 7345 w 8160"/>
                <a:gd name="T107" fmla="*/ 3449 h 8010"/>
                <a:gd name="T108" fmla="*/ 7345 w 8160"/>
                <a:gd name="T109" fmla="*/ 3449 h 8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160" h="8010">
                  <a:moveTo>
                    <a:pt x="3439" y="4406"/>
                  </a:moveTo>
                  <a:cubicBezTo>
                    <a:pt x="3439" y="4637"/>
                    <a:pt x="3252" y="4825"/>
                    <a:pt x="3020" y="4825"/>
                  </a:cubicBezTo>
                  <a:cubicBezTo>
                    <a:pt x="2789" y="4825"/>
                    <a:pt x="2601" y="4637"/>
                    <a:pt x="2601" y="4406"/>
                  </a:cubicBezTo>
                  <a:cubicBezTo>
                    <a:pt x="2601" y="4175"/>
                    <a:pt x="2789" y="3987"/>
                    <a:pt x="3020" y="3987"/>
                  </a:cubicBezTo>
                  <a:cubicBezTo>
                    <a:pt x="3252" y="3987"/>
                    <a:pt x="3439" y="4175"/>
                    <a:pt x="3439" y="4406"/>
                  </a:cubicBezTo>
                  <a:close/>
                  <a:moveTo>
                    <a:pt x="5140" y="3987"/>
                  </a:moveTo>
                  <a:cubicBezTo>
                    <a:pt x="4908" y="3987"/>
                    <a:pt x="4721" y="4175"/>
                    <a:pt x="4721" y="4406"/>
                  </a:cubicBezTo>
                  <a:cubicBezTo>
                    <a:pt x="4721" y="4637"/>
                    <a:pt x="4908" y="4825"/>
                    <a:pt x="5140" y="4825"/>
                  </a:cubicBezTo>
                  <a:cubicBezTo>
                    <a:pt x="5371" y="4825"/>
                    <a:pt x="5559" y="4637"/>
                    <a:pt x="5559" y="4406"/>
                  </a:cubicBezTo>
                  <a:cubicBezTo>
                    <a:pt x="5559" y="4175"/>
                    <a:pt x="5371" y="3987"/>
                    <a:pt x="5140" y="3987"/>
                  </a:cubicBezTo>
                  <a:close/>
                  <a:moveTo>
                    <a:pt x="8160" y="4172"/>
                  </a:moveTo>
                  <a:lnTo>
                    <a:pt x="8160" y="4969"/>
                  </a:lnTo>
                  <a:cubicBezTo>
                    <a:pt x="8160" y="5368"/>
                    <a:pt x="7836" y="5693"/>
                    <a:pt x="7436" y="5693"/>
                  </a:cubicBezTo>
                  <a:lnTo>
                    <a:pt x="6911" y="5693"/>
                  </a:lnTo>
                  <a:cubicBezTo>
                    <a:pt x="6390" y="7138"/>
                    <a:pt x="5061" y="8010"/>
                    <a:pt x="4080" y="8010"/>
                  </a:cubicBezTo>
                  <a:cubicBezTo>
                    <a:pt x="3099" y="8010"/>
                    <a:pt x="1770" y="7138"/>
                    <a:pt x="1249" y="5692"/>
                  </a:cubicBezTo>
                  <a:lnTo>
                    <a:pt x="724" y="5692"/>
                  </a:lnTo>
                  <a:cubicBezTo>
                    <a:pt x="324" y="5692"/>
                    <a:pt x="0" y="5368"/>
                    <a:pt x="0" y="4969"/>
                  </a:cubicBezTo>
                  <a:lnTo>
                    <a:pt x="0" y="4172"/>
                  </a:lnTo>
                  <a:cubicBezTo>
                    <a:pt x="0" y="3897"/>
                    <a:pt x="153" y="3658"/>
                    <a:pt x="379" y="3536"/>
                  </a:cubicBezTo>
                  <a:cubicBezTo>
                    <a:pt x="387" y="2405"/>
                    <a:pt x="717" y="1522"/>
                    <a:pt x="1360" y="912"/>
                  </a:cubicBezTo>
                  <a:cubicBezTo>
                    <a:pt x="1999" y="307"/>
                    <a:pt x="2914" y="0"/>
                    <a:pt x="4080" y="0"/>
                  </a:cubicBezTo>
                  <a:cubicBezTo>
                    <a:pt x="5246" y="0"/>
                    <a:pt x="6161" y="307"/>
                    <a:pt x="6800" y="912"/>
                  </a:cubicBezTo>
                  <a:cubicBezTo>
                    <a:pt x="7443" y="1522"/>
                    <a:pt x="7773" y="2405"/>
                    <a:pt x="7781" y="3536"/>
                  </a:cubicBezTo>
                  <a:cubicBezTo>
                    <a:pt x="8007" y="3658"/>
                    <a:pt x="8160" y="3897"/>
                    <a:pt x="8160" y="4172"/>
                  </a:cubicBezTo>
                  <a:close/>
                  <a:moveTo>
                    <a:pt x="6628" y="4409"/>
                  </a:moveTo>
                  <a:cubicBezTo>
                    <a:pt x="6628" y="4222"/>
                    <a:pt x="6618" y="4047"/>
                    <a:pt x="6604" y="3878"/>
                  </a:cubicBezTo>
                  <a:cubicBezTo>
                    <a:pt x="6283" y="3584"/>
                    <a:pt x="5700" y="3361"/>
                    <a:pt x="4964" y="3278"/>
                  </a:cubicBezTo>
                  <a:cubicBezTo>
                    <a:pt x="5061" y="3387"/>
                    <a:pt x="5144" y="3530"/>
                    <a:pt x="5195" y="3718"/>
                  </a:cubicBezTo>
                  <a:cubicBezTo>
                    <a:pt x="4744" y="3363"/>
                    <a:pt x="3859" y="3447"/>
                    <a:pt x="3190" y="2652"/>
                  </a:cubicBezTo>
                  <a:cubicBezTo>
                    <a:pt x="3151" y="2608"/>
                    <a:pt x="3118" y="2566"/>
                    <a:pt x="3089" y="2527"/>
                  </a:cubicBezTo>
                  <a:cubicBezTo>
                    <a:pt x="3089" y="2526"/>
                    <a:pt x="3089" y="2526"/>
                    <a:pt x="3088" y="2526"/>
                  </a:cubicBezTo>
                  <a:lnTo>
                    <a:pt x="3088" y="2526"/>
                  </a:lnTo>
                  <a:cubicBezTo>
                    <a:pt x="2969" y="2365"/>
                    <a:pt x="2929" y="2269"/>
                    <a:pt x="2926" y="2375"/>
                  </a:cubicBezTo>
                  <a:cubicBezTo>
                    <a:pt x="2907" y="3288"/>
                    <a:pt x="2259" y="4000"/>
                    <a:pt x="1540" y="4101"/>
                  </a:cubicBezTo>
                  <a:cubicBezTo>
                    <a:pt x="1536" y="4201"/>
                    <a:pt x="1532" y="4303"/>
                    <a:pt x="1532" y="4409"/>
                  </a:cubicBezTo>
                  <a:cubicBezTo>
                    <a:pt x="1532" y="4795"/>
                    <a:pt x="1595" y="5147"/>
                    <a:pt x="1702" y="5464"/>
                  </a:cubicBezTo>
                  <a:cubicBezTo>
                    <a:pt x="2106" y="5951"/>
                    <a:pt x="2773" y="6089"/>
                    <a:pt x="3363" y="6125"/>
                  </a:cubicBezTo>
                  <a:cubicBezTo>
                    <a:pt x="3473" y="5951"/>
                    <a:pt x="3719" y="5829"/>
                    <a:pt x="4005" y="5829"/>
                  </a:cubicBezTo>
                  <a:cubicBezTo>
                    <a:pt x="4393" y="5829"/>
                    <a:pt x="4708" y="6052"/>
                    <a:pt x="4708" y="6328"/>
                  </a:cubicBezTo>
                  <a:cubicBezTo>
                    <a:pt x="4708" y="6603"/>
                    <a:pt x="4393" y="6827"/>
                    <a:pt x="4005" y="6827"/>
                  </a:cubicBezTo>
                  <a:cubicBezTo>
                    <a:pt x="3707" y="6827"/>
                    <a:pt x="3452" y="6694"/>
                    <a:pt x="3350" y="6508"/>
                  </a:cubicBezTo>
                  <a:cubicBezTo>
                    <a:pt x="2938" y="6484"/>
                    <a:pt x="2484" y="6414"/>
                    <a:pt x="2080" y="6223"/>
                  </a:cubicBezTo>
                  <a:cubicBezTo>
                    <a:pt x="2648" y="7061"/>
                    <a:pt x="3530" y="7504"/>
                    <a:pt x="4080" y="7504"/>
                  </a:cubicBezTo>
                  <a:cubicBezTo>
                    <a:pt x="4945" y="7504"/>
                    <a:pt x="6628" y="6411"/>
                    <a:pt x="6628" y="4409"/>
                  </a:cubicBezTo>
                  <a:close/>
                  <a:moveTo>
                    <a:pt x="7345" y="3449"/>
                  </a:moveTo>
                  <a:cubicBezTo>
                    <a:pt x="7299" y="1476"/>
                    <a:pt x="6173" y="434"/>
                    <a:pt x="4080" y="434"/>
                  </a:cubicBezTo>
                  <a:cubicBezTo>
                    <a:pt x="1987" y="434"/>
                    <a:pt x="861" y="1476"/>
                    <a:pt x="815" y="3449"/>
                  </a:cubicBezTo>
                  <a:lnTo>
                    <a:pt x="1094" y="3449"/>
                  </a:lnTo>
                  <a:cubicBezTo>
                    <a:pt x="1196" y="2784"/>
                    <a:pt x="1411" y="2237"/>
                    <a:pt x="1738" y="1816"/>
                  </a:cubicBezTo>
                  <a:cubicBezTo>
                    <a:pt x="2258" y="1146"/>
                    <a:pt x="3046" y="807"/>
                    <a:pt x="4080" y="807"/>
                  </a:cubicBezTo>
                  <a:cubicBezTo>
                    <a:pt x="5114" y="807"/>
                    <a:pt x="5902" y="1146"/>
                    <a:pt x="6422" y="1816"/>
                  </a:cubicBezTo>
                  <a:cubicBezTo>
                    <a:pt x="6749" y="2237"/>
                    <a:pt x="6964" y="2784"/>
                    <a:pt x="7066" y="3449"/>
                  </a:cubicBezTo>
                  <a:lnTo>
                    <a:pt x="7345" y="3449"/>
                  </a:lnTo>
                  <a:lnTo>
                    <a:pt x="7345" y="3449"/>
                  </a:lnTo>
                  <a:close/>
                </a:path>
              </a:pathLst>
            </a:custGeom>
            <a:solidFill>
              <a:srgbClr val="0066B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446763" y="3579862"/>
            <a:ext cx="432048" cy="432048"/>
            <a:chOff x="7500415" y="3278799"/>
            <a:chExt cx="432048" cy="432048"/>
          </a:xfrm>
        </p:grpSpPr>
        <p:sp>
          <p:nvSpPr>
            <p:cNvPr id="324" name="椭圆 323"/>
            <p:cNvSpPr/>
            <p:nvPr/>
          </p:nvSpPr>
          <p:spPr>
            <a:xfrm>
              <a:off x="7500415" y="3278799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6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0" name="call-center-worker-with-headset_46010"/>
            <p:cNvSpPr>
              <a:spLocks noChangeAspect="1"/>
            </p:cNvSpPr>
            <p:nvPr/>
          </p:nvSpPr>
          <p:spPr bwMode="auto">
            <a:xfrm>
              <a:off x="7611135" y="3374720"/>
              <a:ext cx="210608" cy="240206"/>
            </a:xfrm>
            <a:custGeom>
              <a:avLst/>
              <a:gdLst>
                <a:gd name="connsiteX0" fmla="*/ 172709 w 530849"/>
                <a:gd name="connsiteY0" fmla="*/ 360519 h 605451"/>
                <a:gd name="connsiteX1" fmla="*/ 222665 w 530849"/>
                <a:gd name="connsiteY1" fmla="*/ 518492 h 605451"/>
                <a:gd name="connsiteX2" fmla="*/ 229536 w 530849"/>
                <a:gd name="connsiteY2" fmla="*/ 539907 h 605451"/>
                <a:gd name="connsiteX3" fmla="*/ 251914 w 530849"/>
                <a:gd name="connsiteY3" fmla="*/ 476496 h 605451"/>
                <a:gd name="connsiteX4" fmla="*/ 265378 w 530849"/>
                <a:gd name="connsiteY4" fmla="*/ 401310 h 605451"/>
                <a:gd name="connsiteX5" fmla="*/ 265564 w 530849"/>
                <a:gd name="connsiteY5" fmla="*/ 401310 h 605451"/>
                <a:gd name="connsiteX6" fmla="*/ 265657 w 530849"/>
                <a:gd name="connsiteY6" fmla="*/ 401310 h 605451"/>
                <a:gd name="connsiteX7" fmla="*/ 265750 w 530849"/>
                <a:gd name="connsiteY7" fmla="*/ 401310 h 605451"/>
                <a:gd name="connsiteX8" fmla="*/ 265935 w 530849"/>
                <a:gd name="connsiteY8" fmla="*/ 401310 h 605451"/>
                <a:gd name="connsiteX9" fmla="*/ 279399 w 530849"/>
                <a:gd name="connsiteY9" fmla="*/ 476496 h 605451"/>
                <a:gd name="connsiteX10" fmla="*/ 301777 w 530849"/>
                <a:gd name="connsiteY10" fmla="*/ 539907 h 605451"/>
                <a:gd name="connsiteX11" fmla="*/ 308648 w 530849"/>
                <a:gd name="connsiteY11" fmla="*/ 518492 h 605451"/>
                <a:gd name="connsiteX12" fmla="*/ 358604 w 530849"/>
                <a:gd name="connsiteY12" fmla="*/ 360519 h 605451"/>
                <a:gd name="connsiteX13" fmla="*/ 462415 w 530849"/>
                <a:gd name="connsiteY13" fmla="*/ 410581 h 605451"/>
                <a:gd name="connsiteX14" fmla="*/ 530849 w 530849"/>
                <a:gd name="connsiteY14" fmla="*/ 605451 h 605451"/>
                <a:gd name="connsiteX15" fmla="*/ 0 w 530849"/>
                <a:gd name="connsiteY15" fmla="*/ 605451 h 605451"/>
                <a:gd name="connsiteX16" fmla="*/ 68898 w 530849"/>
                <a:gd name="connsiteY16" fmla="*/ 410581 h 605451"/>
                <a:gd name="connsiteX17" fmla="*/ 172709 w 530849"/>
                <a:gd name="connsiteY17" fmla="*/ 360519 h 605451"/>
                <a:gd name="connsiteX18" fmla="*/ 245328 w 530849"/>
                <a:gd name="connsiteY18" fmla="*/ 111138 h 605451"/>
                <a:gd name="connsiteX19" fmla="*/ 240037 w 530849"/>
                <a:gd name="connsiteY19" fmla="*/ 116422 h 605451"/>
                <a:gd name="connsiteX20" fmla="*/ 240037 w 530849"/>
                <a:gd name="connsiteY20" fmla="*/ 184921 h 605451"/>
                <a:gd name="connsiteX21" fmla="*/ 213951 w 530849"/>
                <a:gd name="connsiteY21" fmla="*/ 184921 h 605451"/>
                <a:gd name="connsiteX22" fmla="*/ 211352 w 530849"/>
                <a:gd name="connsiteY22" fmla="*/ 190297 h 605451"/>
                <a:gd name="connsiteX23" fmla="*/ 261481 w 530849"/>
                <a:gd name="connsiteY23" fmla="*/ 251474 h 605451"/>
                <a:gd name="connsiteX24" fmla="*/ 267886 w 530849"/>
                <a:gd name="connsiteY24" fmla="*/ 251474 h 605451"/>
                <a:gd name="connsiteX25" fmla="*/ 318108 w 530849"/>
                <a:gd name="connsiteY25" fmla="*/ 190297 h 605451"/>
                <a:gd name="connsiteX26" fmla="*/ 315509 w 530849"/>
                <a:gd name="connsiteY26" fmla="*/ 184921 h 605451"/>
                <a:gd name="connsiteX27" fmla="*/ 289423 w 530849"/>
                <a:gd name="connsiteY27" fmla="*/ 184921 h 605451"/>
                <a:gd name="connsiteX28" fmla="*/ 289423 w 530849"/>
                <a:gd name="connsiteY28" fmla="*/ 116422 h 605451"/>
                <a:gd name="connsiteX29" fmla="*/ 284132 w 530849"/>
                <a:gd name="connsiteY29" fmla="*/ 111138 h 605451"/>
                <a:gd name="connsiteX30" fmla="*/ 247463 w 530849"/>
                <a:gd name="connsiteY30" fmla="*/ 0 h 605451"/>
                <a:gd name="connsiteX31" fmla="*/ 264451 w 530849"/>
                <a:gd name="connsiteY31" fmla="*/ 0 h 605451"/>
                <a:gd name="connsiteX32" fmla="*/ 281347 w 530849"/>
                <a:gd name="connsiteY32" fmla="*/ 0 h 605451"/>
                <a:gd name="connsiteX33" fmla="*/ 294250 w 530849"/>
                <a:gd name="connsiteY33" fmla="*/ 10845 h 605451"/>
                <a:gd name="connsiteX34" fmla="*/ 300099 w 530849"/>
                <a:gd name="connsiteY34" fmla="*/ 44863 h 605451"/>
                <a:gd name="connsiteX35" fmla="*/ 336860 w 530849"/>
                <a:gd name="connsiteY35" fmla="*/ 60065 h 605451"/>
                <a:gd name="connsiteX36" fmla="*/ 364802 w 530849"/>
                <a:gd name="connsiteY36" fmla="*/ 40043 h 605451"/>
                <a:gd name="connsiteX37" fmla="*/ 381512 w 530849"/>
                <a:gd name="connsiteY37" fmla="*/ 41155 h 605451"/>
                <a:gd name="connsiteX38" fmla="*/ 393487 w 530849"/>
                <a:gd name="connsiteY38" fmla="*/ 53113 h 605451"/>
                <a:gd name="connsiteX39" fmla="*/ 405555 w 530849"/>
                <a:gd name="connsiteY39" fmla="*/ 65163 h 605451"/>
                <a:gd name="connsiteX40" fmla="*/ 407040 w 530849"/>
                <a:gd name="connsiteY40" fmla="*/ 81940 h 605451"/>
                <a:gd name="connsiteX41" fmla="*/ 387081 w 530849"/>
                <a:gd name="connsiteY41" fmla="*/ 109840 h 605451"/>
                <a:gd name="connsiteX42" fmla="*/ 402306 w 530849"/>
                <a:gd name="connsiteY42" fmla="*/ 146454 h 605451"/>
                <a:gd name="connsiteX43" fmla="*/ 436375 w 530849"/>
                <a:gd name="connsiteY43" fmla="*/ 152108 h 605451"/>
                <a:gd name="connsiteX44" fmla="*/ 447236 w 530849"/>
                <a:gd name="connsiteY44" fmla="*/ 164900 h 605451"/>
                <a:gd name="connsiteX45" fmla="*/ 447236 w 530849"/>
                <a:gd name="connsiteY45" fmla="*/ 181770 h 605451"/>
                <a:gd name="connsiteX46" fmla="*/ 447236 w 530849"/>
                <a:gd name="connsiteY46" fmla="*/ 198732 h 605451"/>
                <a:gd name="connsiteX47" fmla="*/ 436375 w 530849"/>
                <a:gd name="connsiteY47" fmla="*/ 211617 h 605451"/>
                <a:gd name="connsiteX48" fmla="*/ 402306 w 530849"/>
                <a:gd name="connsiteY48" fmla="*/ 217363 h 605451"/>
                <a:gd name="connsiteX49" fmla="*/ 387081 w 530849"/>
                <a:gd name="connsiteY49" fmla="*/ 254070 h 605451"/>
                <a:gd name="connsiteX50" fmla="*/ 407133 w 530849"/>
                <a:gd name="connsiteY50" fmla="*/ 282063 h 605451"/>
                <a:gd name="connsiteX51" fmla="*/ 405740 w 530849"/>
                <a:gd name="connsiteY51" fmla="*/ 298840 h 605451"/>
                <a:gd name="connsiteX52" fmla="*/ 393765 w 530849"/>
                <a:gd name="connsiteY52" fmla="*/ 310797 h 605451"/>
                <a:gd name="connsiteX53" fmla="*/ 381790 w 530849"/>
                <a:gd name="connsiteY53" fmla="*/ 322847 h 605451"/>
                <a:gd name="connsiteX54" fmla="*/ 364895 w 530849"/>
                <a:gd name="connsiteY54" fmla="*/ 324330 h 605451"/>
                <a:gd name="connsiteX55" fmla="*/ 336953 w 530849"/>
                <a:gd name="connsiteY55" fmla="*/ 304401 h 605451"/>
                <a:gd name="connsiteX56" fmla="*/ 301213 w 530849"/>
                <a:gd name="connsiteY56" fmla="*/ 319232 h 605451"/>
                <a:gd name="connsiteX57" fmla="*/ 295457 w 530849"/>
                <a:gd name="connsiteY57" fmla="*/ 353343 h 605451"/>
                <a:gd name="connsiteX58" fmla="*/ 282739 w 530849"/>
                <a:gd name="connsiteY58" fmla="*/ 364188 h 605451"/>
                <a:gd name="connsiteX59" fmla="*/ 265751 w 530849"/>
                <a:gd name="connsiteY59" fmla="*/ 364188 h 605451"/>
                <a:gd name="connsiteX60" fmla="*/ 248856 w 530849"/>
                <a:gd name="connsiteY60" fmla="*/ 364188 h 605451"/>
                <a:gd name="connsiteX61" fmla="*/ 235952 w 530849"/>
                <a:gd name="connsiteY61" fmla="*/ 353343 h 605451"/>
                <a:gd name="connsiteX62" fmla="*/ 230290 w 530849"/>
                <a:gd name="connsiteY62" fmla="*/ 319696 h 605451"/>
                <a:gd name="connsiteX63" fmla="*/ 193528 w 530849"/>
                <a:gd name="connsiteY63" fmla="*/ 304772 h 605451"/>
                <a:gd name="connsiteX64" fmla="*/ 165122 w 530849"/>
                <a:gd name="connsiteY64" fmla="*/ 324794 h 605451"/>
                <a:gd name="connsiteX65" fmla="*/ 148320 w 530849"/>
                <a:gd name="connsiteY65" fmla="*/ 323403 h 605451"/>
                <a:gd name="connsiteX66" fmla="*/ 136344 w 530849"/>
                <a:gd name="connsiteY66" fmla="*/ 311446 h 605451"/>
                <a:gd name="connsiteX67" fmla="*/ 124276 w 530849"/>
                <a:gd name="connsiteY67" fmla="*/ 299489 h 605451"/>
                <a:gd name="connsiteX68" fmla="*/ 122791 w 530849"/>
                <a:gd name="connsiteY68" fmla="*/ 282619 h 605451"/>
                <a:gd name="connsiteX69" fmla="*/ 142657 w 530849"/>
                <a:gd name="connsiteY69" fmla="*/ 254811 h 605451"/>
                <a:gd name="connsiteX70" fmla="*/ 127154 w 530849"/>
                <a:gd name="connsiteY70" fmla="*/ 218383 h 605451"/>
                <a:gd name="connsiteX71" fmla="*/ 92992 w 530849"/>
                <a:gd name="connsiteY71" fmla="*/ 212729 h 605451"/>
                <a:gd name="connsiteX72" fmla="*/ 82131 w 530849"/>
                <a:gd name="connsiteY72" fmla="*/ 199937 h 605451"/>
                <a:gd name="connsiteX73" fmla="*/ 82131 w 530849"/>
                <a:gd name="connsiteY73" fmla="*/ 183067 h 605451"/>
                <a:gd name="connsiteX74" fmla="*/ 82131 w 530849"/>
                <a:gd name="connsiteY74" fmla="*/ 166105 h 605451"/>
                <a:gd name="connsiteX75" fmla="*/ 92992 w 530849"/>
                <a:gd name="connsiteY75" fmla="*/ 153220 h 605451"/>
                <a:gd name="connsiteX76" fmla="*/ 126504 w 530849"/>
                <a:gd name="connsiteY76" fmla="*/ 147937 h 605451"/>
                <a:gd name="connsiteX77" fmla="*/ 141543 w 530849"/>
                <a:gd name="connsiteY77" fmla="*/ 111231 h 605451"/>
                <a:gd name="connsiteX78" fmla="*/ 121491 w 530849"/>
                <a:gd name="connsiteY78" fmla="*/ 82960 h 605451"/>
                <a:gd name="connsiteX79" fmla="*/ 122791 w 530849"/>
                <a:gd name="connsiteY79" fmla="*/ 66090 h 605451"/>
                <a:gd name="connsiteX80" fmla="*/ 134859 w 530849"/>
                <a:gd name="connsiteY80" fmla="*/ 54132 h 605451"/>
                <a:gd name="connsiteX81" fmla="*/ 146834 w 530849"/>
                <a:gd name="connsiteY81" fmla="*/ 42175 h 605451"/>
                <a:gd name="connsiteX82" fmla="*/ 163637 w 530849"/>
                <a:gd name="connsiteY82" fmla="*/ 40785 h 605451"/>
                <a:gd name="connsiteX83" fmla="*/ 191486 w 530849"/>
                <a:gd name="connsiteY83" fmla="*/ 60528 h 605451"/>
                <a:gd name="connsiteX84" fmla="*/ 228990 w 530849"/>
                <a:gd name="connsiteY84" fmla="*/ 44863 h 605451"/>
                <a:gd name="connsiteX85" fmla="*/ 234745 w 530849"/>
                <a:gd name="connsiteY85" fmla="*/ 10845 h 605451"/>
                <a:gd name="connsiteX86" fmla="*/ 247463 w 530849"/>
                <a:gd name="connsiteY86" fmla="*/ 0 h 60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530849" h="605451">
                  <a:moveTo>
                    <a:pt x="172709" y="360519"/>
                  </a:moveTo>
                  <a:lnTo>
                    <a:pt x="222665" y="518492"/>
                  </a:lnTo>
                  <a:lnTo>
                    <a:pt x="229536" y="539907"/>
                  </a:lnTo>
                  <a:lnTo>
                    <a:pt x="251914" y="476496"/>
                  </a:lnTo>
                  <a:cubicBezTo>
                    <a:pt x="200380" y="404833"/>
                    <a:pt x="255907" y="401496"/>
                    <a:pt x="265378" y="401310"/>
                  </a:cubicBezTo>
                  <a:lnTo>
                    <a:pt x="265564" y="401310"/>
                  </a:lnTo>
                  <a:lnTo>
                    <a:pt x="265657" y="401310"/>
                  </a:lnTo>
                  <a:lnTo>
                    <a:pt x="265750" y="401310"/>
                  </a:lnTo>
                  <a:lnTo>
                    <a:pt x="265935" y="401310"/>
                  </a:lnTo>
                  <a:cubicBezTo>
                    <a:pt x="275406" y="401310"/>
                    <a:pt x="330933" y="404833"/>
                    <a:pt x="279399" y="476496"/>
                  </a:cubicBezTo>
                  <a:lnTo>
                    <a:pt x="301777" y="539907"/>
                  </a:lnTo>
                  <a:lnTo>
                    <a:pt x="308648" y="518492"/>
                  </a:lnTo>
                  <a:lnTo>
                    <a:pt x="358604" y="360519"/>
                  </a:lnTo>
                  <a:cubicBezTo>
                    <a:pt x="358604" y="360519"/>
                    <a:pt x="397510" y="385921"/>
                    <a:pt x="462415" y="410581"/>
                  </a:cubicBezTo>
                  <a:cubicBezTo>
                    <a:pt x="533820" y="436446"/>
                    <a:pt x="529456" y="495315"/>
                    <a:pt x="530849" y="605451"/>
                  </a:cubicBezTo>
                  <a:lnTo>
                    <a:pt x="0" y="605451"/>
                  </a:lnTo>
                  <a:cubicBezTo>
                    <a:pt x="1486" y="495315"/>
                    <a:pt x="-2971" y="436446"/>
                    <a:pt x="68898" y="410581"/>
                  </a:cubicBezTo>
                  <a:cubicBezTo>
                    <a:pt x="133803" y="385921"/>
                    <a:pt x="172709" y="360519"/>
                    <a:pt x="172709" y="360519"/>
                  </a:cubicBezTo>
                  <a:close/>
                  <a:moveTo>
                    <a:pt x="245328" y="111138"/>
                  </a:moveTo>
                  <a:cubicBezTo>
                    <a:pt x="242358" y="111138"/>
                    <a:pt x="240037" y="113455"/>
                    <a:pt x="240037" y="116422"/>
                  </a:cubicBezTo>
                  <a:lnTo>
                    <a:pt x="240037" y="184921"/>
                  </a:lnTo>
                  <a:lnTo>
                    <a:pt x="213951" y="184921"/>
                  </a:lnTo>
                  <a:cubicBezTo>
                    <a:pt x="211074" y="184921"/>
                    <a:pt x="209588" y="188073"/>
                    <a:pt x="211352" y="190297"/>
                  </a:cubicBezTo>
                  <a:lnTo>
                    <a:pt x="261481" y="251474"/>
                  </a:lnTo>
                  <a:cubicBezTo>
                    <a:pt x="263152" y="253513"/>
                    <a:pt x="266308" y="253513"/>
                    <a:pt x="267886" y="251474"/>
                  </a:cubicBezTo>
                  <a:lnTo>
                    <a:pt x="318108" y="190297"/>
                  </a:lnTo>
                  <a:cubicBezTo>
                    <a:pt x="319872" y="188073"/>
                    <a:pt x="318294" y="184921"/>
                    <a:pt x="315509" y="184921"/>
                  </a:cubicBezTo>
                  <a:lnTo>
                    <a:pt x="289423" y="184921"/>
                  </a:lnTo>
                  <a:lnTo>
                    <a:pt x="289423" y="116422"/>
                  </a:lnTo>
                  <a:cubicBezTo>
                    <a:pt x="289423" y="113455"/>
                    <a:pt x="287102" y="111138"/>
                    <a:pt x="284132" y="111138"/>
                  </a:cubicBezTo>
                  <a:close/>
                  <a:moveTo>
                    <a:pt x="247463" y="0"/>
                  </a:moveTo>
                  <a:lnTo>
                    <a:pt x="264451" y="0"/>
                  </a:lnTo>
                  <a:lnTo>
                    <a:pt x="281347" y="0"/>
                  </a:lnTo>
                  <a:cubicBezTo>
                    <a:pt x="287659" y="0"/>
                    <a:pt x="293136" y="4542"/>
                    <a:pt x="294250" y="10845"/>
                  </a:cubicBezTo>
                  <a:lnTo>
                    <a:pt x="300099" y="44863"/>
                  </a:lnTo>
                  <a:cubicBezTo>
                    <a:pt x="312909" y="48200"/>
                    <a:pt x="325163" y="53298"/>
                    <a:pt x="336860" y="60065"/>
                  </a:cubicBezTo>
                  <a:lnTo>
                    <a:pt x="364802" y="40043"/>
                  </a:lnTo>
                  <a:cubicBezTo>
                    <a:pt x="369908" y="36428"/>
                    <a:pt x="376963" y="37077"/>
                    <a:pt x="381512" y="41155"/>
                  </a:cubicBezTo>
                  <a:lnTo>
                    <a:pt x="393487" y="53113"/>
                  </a:lnTo>
                  <a:lnTo>
                    <a:pt x="405555" y="65163"/>
                  </a:lnTo>
                  <a:cubicBezTo>
                    <a:pt x="410104" y="69705"/>
                    <a:pt x="410753" y="76749"/>
                    <a:pt x="407040" y="81940"/>
                  </a:cubicBezTo>
                  <a:lnTo>
                    <a:pt x="387081" y="109840"/>
                  </a:lnTo>
                  <a:cubicBezTo>
                    <a:pt x="393858" y="121334"/>
                    <a:pt x="399057" y="133755"/>
                    <a:pt x="402306" y="146454"/>
                  </a:cubicBezTo>
                  <a:lnTo>
                    <a:pt x="436375" y="152108"/>
                  </a:lnTo>
                  <a:cubicBezTo>
                    <a:pt x="442687" y="153128"/>
                    <a:pt x="447236" y="158597"/>
                    <a:pt x="447236" y="164900"/>
                  </a:cubicBezTo>
                  <a:lnTo>
                    <a:pt x="447236" y="181770"/>
                  </a:lnTo>
                  <a:lnTo>
                    <a:pt x="447236" y="198732"/>
                  </a:lnTo>
                  <a:cubicBezTo>
                    <a:pt x="447236" y="205035"/>
                    <a:pt x="442687" y="210504"/>
                    <a:pt x="436375" y="211617"/>
                  </a:cubicBezTo>
                  <a:lnTo>
                    <a:pt x="402306" y="217363"/>
                  </a:lnTo>
                  <a:cubicBezTo>
                    <a:pt x="398964" y="230248"/>
                    <a:pt x="393858" y="242483"/>
                    <a:pt x="387081" y="254070"/>
                  </a:cubicBezTo>
                  <a:lnTo>
                    <a:pt x="407133" y="282063"/>
                  </a:lnTo>
                  <a:cubicBezTo>
                    <a:pt x="410846" y="287253"/>
                    <a:pt x="410196" y="294391"/>
                    <a:pt x="405740" y="298840"/>
                  </a:cubicBezTo>
                  <a:lnTo>
                    <a:pt x="393765" y="310797"/>
                  </a:lnTo>
                  <a:lnTo>
                    <a:pt x="381790" y="322847"/>
                  </a:lnTo>
                  <a:cubicBezTo>
                    <a:pt x="377148" y="327389"/>
                    <a:pt x="370093" y="328038"/>
                    <a:pt x="364895" y="324330"/>
                  </a:cubicBezTo>
                  <a:lnTo>
                    <a:pt x="336953" y="304401"/>
                  </a:lnTo>
                  <a:cubicBezTo>
                    <a:pt x="325720" y="310983"/>
                    <a:pt x="313559" y="315988"/>
                    <a:pt x="301213" y="319232"/>
                  </a:cubicBezTo>
                  <a:lnTo>
                    <a:pt x="295457" y="353343"/>
                  </a:lnTo>
                  <a:cubicBezTo>
                    <a:pt x="294529" y="359646"/>
                    <a:pt x="289052" y="364188"/>
                    <a:pt x="282739" y="364188"/>
                  </a:cubicBezTo>
                  <a:lnTo>
                    <a:pt x="265751" y="364188"/>
                  </a:lnTo>
                  <a:lnTo>
                    <a:pt x="248856" y="364188"/>
                  </a:lnTo>
                  <a:cubicBezTo>
                    <a:pt x="242543" y="364188"/>
                    <a:pt x="237066" y="359646"/>
                    <a:pt x="235952" y="353343"/>
                  </a:cubicBezTo>
                  <a:lnTo>
                    <a:pt x="230290" y="319696"/>
                  </a:lnTo>
                  <a:cubicBezTo>
                    <a:pt x="217665" y="316544"/>
                    <a:pt x="205132" y="311539"/>
                    <a:pt x="193528" y="304772"/>
                  </a:cubicBezTo>
                  <a:lnTo>
                    <a:pt x="165122" y="324794"/>
                  </a:lnTo>
                  <a:cubicBezTo>
                    <a:pt x="159924" y="328501"/>
                    <a:pt x="152776" y="327853"/>
                    <a:pt x="148320" y="323403"/>
                  </a:cubicBezTo>
                  <a:lnTo>
                    <a:pt x="136344" y="311446"/>
                  </a:lnTo>
                  <a:lnTo>
                    <a:pt x="124276" y="299489"/>
                  </a:lnTo>
                  <a:cubicBezTo>
                    <a:pt x="119728" y="294854"/>
                    <a:pt x="119078" y="287810"/>
                    <a:pt x="122791" y="282619"/>
                  </a:cubicBezTo>
                  <a:lnTo>
                    <a:pt x="142657" y="254811"/>
                  </a:lnTo>
                  <a:cubicBezTo>
                    <a:pt x="135695" y="243317"/>
                    <a:pt x="130496" y="231082"/>
                    <a:pt x="127154" y="218383"/>
                  </a:cubicBezTo>
                  <a:lnTo>
                    <a:pt x="92992" y="212729"/>
                  </a:lnTo>
                  <a:cubicBezTo>
                    <a:pt x="86680" y="211709"/>
                    <a:pt x="82131" y="206240"/>
                    <a:pt x="82131" y="199937"/>
                  </a:cubicBezTo>
                  <a:lnTo>
                    <a:pt x="82131" y="183067"/>
                  </a:lnTo>
                  <a:lnTo>
                    <a:pt x="82131" y="166105"/>
                  </a:lnTo>
                  <a:cubicBezTo>
                    <a:pt x="82131" y="159801"/>
                    <a:pt x="86680" y="154333"/>
                    <a:pt x="92992" y="153220"/>
                  </a:cubicBezTo>
                  <a:lnTo>
                    <a:pt x="126504" y="147937"/>
                  </a:lnTo>
                  <a:cubicBezTo>
                    <a:pt x="129753" y="135331"/>
                    <a:pt x="134673" y="122817"/>
                    <a:pt x="141543" y="111231"/>
                  </a:cubicBezTo>
                  <a:lnTo>
                    <a:pt x="121491" y="82960"/>
                  </a:lnTo>
                  <a:cubicBezTo>
                    <a:pt x="117778" y="77769"/>
                    <a:pt x="118335" y="70539"/>
                    <a:pt x="122791" y="66090"/>
                  </a:cubicBezTo>
                  <a:lnTo>
                    <a:pt x="134859" y="54132"/>
                  </a:lnTo>
                  <a:lnTo>
                    <a:pt x="146834" y="42175"/>
                  </a:lnTo>
                  <a:cubicBezTo>
                    <a:pt x="151383" y="37726"/>
                    <a:pt x="158438" y="37077"/>
                    <a:pt x="163637" y="40785"/>
                  </a:cubicBezTo>
                  <a:lnTo>
                    <a:pt x="191486" y="60528"/>
                  </a:lnTo>
                  <a:cubicBezTo>
                    <a:pt x="203369" y="53391"/>
                    <a:pt x="215994" y="48107"/>
                    <a:pt x="228990" y="44863"/>
                  </a:cubicBezTo>
                  <a:lnTo>
                    <a:pt x="234745" y="10845"/>
                  </a:lnTo>
                  <a:cubicBezTo>
                    <a:pt x="235674" y="4542"/>
                    <a:pt x="241151" y="0"/>
                    <a:pt x="247463" y="0"/>
                  </a:cubicBezTo>
                  <a:close/>
                </a:path>
              </a:pathLst>
            </a:custGeom>
            <a:solidFill>
              <a:srgbClr val="0066B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65141" y="3579862"/>
            <a:ext cx="432048" cy="432048"/>
            <a:chOff x="6972446" y="3278799"/>
            <a:chExt cx="432048" cy="432048"/>
          </a:xfrm>
        </p:grpSpPr>
        <p:sp>
          <p:nvSpPr>
            <p:cNvPr id="326" name="椭圆 325"/>
            <p:cNvSpPr/>
            <p:nvPr/>
          </p:nvSpPr>
          <p:spPr>
            <a:xfrm>
              <a:off x="6972446" y="3278799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6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1" name="call-center-worker-with-headset_46010"/>
            <p:cNvSpPr>
              <a:spLocks noChangeAspect="1"/>
            </p:cNvSpPr>
            <p:nvPr/>
          </p:nvSpPr>
          <p:spPr bwMode="auto">
            <a:xfrm>
              <a:off x="7100159" y="3374720"/>
              <a:ext cx="176621" cy="240206"/>
            </a:xfrm>
            <a:custGeom>
              <a:avLst/>
              <a:gdLst>
                <a:gd name="connsiteX0" fmla="*/ 374083 w 447102"/>
                <a:gd name="connsiteY0" fmla="*/ 129981 h 608062"/>
                <a:gd name="connsiteX1" fmla="*/ 395933 w 447102"/>
                <a:gd name="connsiteY1" fmla="*/ 129981 h 608062"/>
                <a:gd name="connsiteX2" fmla="*/ 447102 w 447102"/>
                <a:gd name="connsiteY2" fmla="*/ 181066 h 608062"/>
                <a:gd name="connsiteX3" fmla="*/ 446826 w 447102"/>
                <a:gd name="connsiteY3" fmla="*/ 577687 h 608062"/>
                <a:gd name="connsiteX4" fmla="*/ 416401 w 447102"/>
                <a:gd name="connsiteY4" fmla="*/ 608062 h 608062"/>
                <a:gd name="connsiteX5" fmla="*/ 385884 w 447102"/>
                <a:gd name="connsiteY5" fmla="*/ 577687 h 608062"/>
                <a:gd name="connsiteX6" fmla="*/ 385884 w 447102"/>
                <a:gd name="connsiteY6" fmla="*/ 396267 h 608062"/>
                <a:gd name="connsiteX7" fmla="*/ 365601 w 447102"/>
                <a:gd name="connsiteY7" fmla="*/ 396267 h 608062"/>
                <a:gd name="connsiteX8" fmla="*/ 365601 w 447102"/>
                <a:gd name="connsiteY8" fmla="*/ 577687 h 608062"/>
                <a:gd name="connsiteX9" fmla="*/ 371962 w 447102"/>
                <a:gd name="connsiteY9" fmla="*/ 601803 h 608062"/>
                <a:gd name="connsiteX10" fmla="*/ 353523 w 447102"/>
                <a:gd name="connsiteY10" fmla="*/ 608062 h 608062"/>
                <a:gd name="connsiteX11" fmla="*/ 323006 w 447102"/>
                <a:gd name="connsiteY11" fmla="*/ 577687 h 608062"/>
                <a:gd name="connsiteX12" fmla="*/ 323006 w 447102"/>
                <a:gd name="connsiteY12" fmla="*/ 280198 h 608062"/>
                <a:gd name="connsiteX13" fmla="*/ 332226 w 447102"/>
                <a:gd name="connsiteY13" fmla="*/ 276332 h 608062"/>
                <a:gd name="connsiteX14" fmla="*/ 335729 w 447102"/>
                <a:gd name="connsiteY14" fmla="*/ 274768 h 608062"/>
                <a:gd name="connsiteX15" fmla="*/ 343750 w 447102"/>
                <a:gd name="connsiteY15" fmla="*/ 268877 h 608062"/>
                <a:gd name="connsiteX16" fmla="*/ 421933 w 447102"/>
                <a:gd name="connsiteY16" fmla="*/ 176464 h 608062"/>
                <a:gd name="connsiteX17" fmla="*/ 422117 w 447102"/>
                <a:gd name="connsiteY17" fmla="*/ 176188 h 608062"/>
                <a:gd name="connsiteX18" fmla="*/ 421933 w 447102"/>
                <a:gd name="connsiteY18" fmla="*/ 176372 h 608062"/>
                <a:gd name="connsiteX19" fmla="*/ 333425 w 447102"/>
                <a:gd name="connsiteY19" fmla="*/ 257647 h 608062"/>
                <a:gd name="connsiteX20" fmla="*/ 326233 w 447102"/>
                <a:gd name="connsiteY20" fmla="*/ 262342 h 608062"/>
                <a:gd name="connsiteX21" fmla="*/ 234775 w 447102"/>
                <a:gd name="connsiteY21" fmla="*/ 301184 h 608062"/>
                <a:gd name="connsiteX22" fmla="*/ 224818 w 447102"/>
                <a:gd name="connsiteY22" fmla="*/ 303209 h 608062"/>
                <a:gd name="connsiteX23" fmla="*/ 201400 w 447102"/>
                <a:gd name="connsiteY23" fmla="*/ 287746 h 608062"/>
                <a:gd name="connsiteX24" fmla="*/ 214860 w 447102"/>
                <a:gd name="connsiteY24" fmla="*/ 254518 h 608062"/>
                <a:gd name="connsiteX25" fmla="*/ 302262 w 447102"/>
                <a:gd name="connsiteY25" fmla="*/ 217332 h 608062"/>
                <a:gd name="connsiteX26" fmla="*/ 387544 w 447102"/>
                <a:gd name="connsiteY26" fmla="*/ 139093 h 608062"/>
                <a:gd name="connsiteX27" fmla="*/ 323006 w 447102"/>
                <a:gd name="connsiteY27" fmla="*/ 184840 h 608062"/>
                <a:gd name="connsiteX28" fmla="*/ 323006 w 447102"/>
                <a:gd name="connsiteY28" fmla="*/ 181066 h 608062"/>
                <a:gd name="connsiteX29" fmla="*/ 374083 w 447102"/>
                <a:gd name="connsiteY29" fmla="*/ 129981 h 608062"/>
                <a:gd name="connsiteX30" fmla="*/ 51156 w 447102"/>
                <a:gd name="connsiteY30" fmla="*/ 129981 h 608062"/>
                <a:gd name="connsiteX31" fmla="*/ 73000 w 447102"/>
                <a:gd name="connsiteY31" fmla="*/ 129981 h 608062"/>
                <a:gd name="connsiteX32" fmla="*/ 124156 w 447102"/>
                <a:gd name="connsiteY32" fmla="*/ 181066 h 608062"/>
                <a:gd name="connsiteX33" fmla="*/ 124156 w 447102"/>
                <a:gd name="connsiteY33" fmla="*/ 190639 h 608062"/>
                <a:gd name="connsiteX34" fmla="*/ 68945 w 447102"/>
                <a:gd name="connsiteY34" fmla="*/ 148022 h 608062"/>
                <a:gd name="connsiteX35" fmla="*/ 136691 w 447102"/>
                <a:gd name="connsiteY35" fmla="*/ 213374 h 608062"/>
                <a:gd name="connsiteX36" fmla="*/ 198077 w 447102"/>
                <a:gd name="connsiteY36" fmla="*/ 247522 h 608062"/>
                <a:gd name="connsiteX37" fmla="*/ 187385 w 447102"/>
                <a:gd name="connsiteY37" fmla="*/ 293729 h 608062"/>
                <a:gd name="connsiteX38" fmla="*/ 192823 w 447102"/>
                <a:gd name="connsiteY38" fmla="*/ 302657 h 608062"/>
                <a:gd name="connsiteX39" fmla="*/ 109132 w 447102"/>
                <a:gd name="connsiteY39" fmla="*/ 256082 h 608062"/>
                <a:gd name="connsiteX40" fmla="*/ 103786 w 447102"/>
                <a:gd name="connsiteY40" fmla="*/ 252125 h 608062"/>
                <a:gd name="connsiteX41" fmla="*/ 33643 w 447102"/>
                <a:gd name="connsiteY41" fmla="*/ 184564 h 608062"/>
                <a:gd name="connsiteX42" fmla="*/ 96320 w 447102"/>
                <a:gd name="connsiteY42" fmla="*/ 259856 h 608062"/>
                <a:gd name="connsiteX43" fmla="*/ 97334 w 447102"/>
                <a:gd name="connsiteY43" fmla="*/ 260869 h 608062"/>
                <a:gd name="connsiteX44" fmla="*/ 103878 w 447102"/>
                <a:gd name="connsiteY44" fmla="*/ 265471 h 608062"/>
                <a:gd name="connsiteX45" fmla="*/ 124156 w 447102"/>
                <a:gd name="connsiteY45" fmla="*/ 279830 h 608062"/>
                <a:gd name="connsiteX46" fmla="*/ 124063 w 447102"/>
                <a:gd name="connsiteY46" fmla="*/ 577687 h 608062"/>
                <a:gd name="connsiteX47" fmla="*/ 93647 w 447102"/>
                <a:gd name="connsiteY47" fmla="*/ 608062 h 608062"/>
                <a:gd name="connsiteX48" fmla="*/ 75212 w 447102"/>
                <a:gd name="connsiteY48" fmla="*/ 601803 h 608062"/>
                <a:gd name="connsiteX49" fmla="*/ 81572 w 447102"/>
                <a:gd name="connsiteY49" fmla="*/ 577687 h 608062"/>
                <a:gd name="connsiteX50" fmla="*/ 81572 w 447102"/>
                <a:gd name="connsiteY50" fmla="*/ 396267 h 608062"/>
                <a:gd name="connsiteX51" fmla="*/ 61202 w 447102"/>
                <a:gd name="connsiteY51" fmla="*/ 396267 h 608062"/>
                <a:gd name="connsiteX52" fmla="*/ 61202 w 447102"/>
                <a:gd name="connsiteY52" fmla="*/ 577687 h 608062"/>
                <a:gd name="connsiteX53" fmla="*/ 30786 w 447102"/>
                <a:gd name="connsiteY53" fmla="*/ 608062 h 608062"/>
                <a:gd name="connsiteX54" fmla="*/ 277 w 447102"/>
                <a:gd name="connsiteY54" fmla="*/ 577687 h 608062"/>
                <a:gd name="connsiteX55" fmla="*/ 0 w 447102"/>
                <a:gd name="connsiteY55" fmla="*/ 181066 h 608062"/>
                <a:gd name="connsiteX56" fmla="*/ 51156 w 447102"/>
                <a:gd name="connsiteY56" fmla="*/ 129981 h 608062"/>
                <a:gd name="connsiteX57" fmla="*/ 385040 w 447102"/>
                <a:gd name="connsiteY57" fmla="*/ 0 h 608062"/>
                <a:gd name="connsiteX58" fmla="*/ 444421 w 447102"/>
                <a:gd name="connsiteY58" fmla="*/ 59275 h 608062"/>
                <a:gd name="connsiteX59" fmla="*/ 385040 w 447102"/>
                <a:gd name="connsiteY59" fmla="*/ 118550 h 608062"/>
                <a:gd name="connsiteX60" fmla="*/ 325659 w 447102"/>
                <a:gd name="connsiteY60" fmla="*/ 59275 h 608062"/>
                <a:gd name="connsiteX61" fmla="*/ 385040 w 447102"/>
                <a:gd name="connsiteY61" fmla="*/ 0 h 608062"/>
                <a:gd name="connsiteX62" fmla="*/ 62097 w 447102"/>
                <a:gd name="connsiteY62" fmla="*/ 0 h 608062"/>
                <a:gd name="connsiteX63" fmla="*/ 121513 w 447102"/>
                <a:gd name="connsiteY63" fmla="*/ 59275 h 608062"/>
                <a:gd name="connsiteX64" fmla="*/ 62097 w 447102"/>
                <a:gd name="connsiteY64" fmla="*/ 118550 h 608062"/>
                <a:gd name="connsiteX65" fmla="*/ 2681 w 447102"/>
                <a:gd name="connsiteY65" fmla="*/ 59275 h 608062"/>
                <a:gd name="connsiteX66" fmla="*/ 62097 w 447102"/>
                <a:gd name="connsiteY66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47102" h="608062">
                  <a:moveTo>
                    <a:pt x="374083" y="129981"/>
                  </a:moveTo>
                  <a:lnTo>
                    <a:pt x="395933" y="129981"/>
                  </a:lnTo>
                  <a:cubicBezTo>
                    <a:pt x="424238" y="129981"/>
                    <a:pt x="447102" y="152900"/>
                    <a:pt x="447102" y="181066"/>
                  </a:cubicBezTo>
                  <a:cubicBezTo>
                    <a:pt x="447102" y="321802"/>
                    <a:pt x="446826" y="577687"/>
                    <a:pt x="446826" y="577687"/>
                  </a:cubicBezTo>
                  <a:cubicBezTo>
                    <a:pt x="446826" y="594439"/>
                    <a:pt x="433181" y="608062"/>
                    <a:pt x="416401" y="608062"/>
                  </a:cubicBezTo>
                  <a:cubicBezTo>
                    <a:pt x="399529" y="608062"/>
                    <a:pt x="385884" y="594439"/>
                    <a:pt x="385884" y="577687"/>
                  </a:cubicBezTo>
                  <a:lnTo>
                    <a:pt x="385884" y="396267"/>
                  </a:lnTo>
                  <a:lnTo>
                    <a:pt x="365601" y="396267"/>
                  </a:lnTo>
                  <a:lnTo>
                    <a:pt x="365601" y="577687"/>
                  </a:lnTo>
                  <a:cubicBezTo>
                    <a:pt x="365601" y="586431"/>
                    <a:pt x="367998" y="594531"/>
                    <a:pt x="371962" y="601803"/>
                  </a:cubicBezTo>
                  <a:cubicBezTo>
                    <a:pt x="366799" y="605669"/>
                    <a:pt x="360438" y="608062"/>
                    <a:pt x="353523" y="608062"/>
                  </a:cubicBezTo>
                  <a:cubicBezTo>
                    <a:pt x="336651" y="608062"/>
                    <a:pt x="323006" y="594439"/>
                    <a:pt x="323006" y="577687"/>
                  </a:cubicBezTo>
                  <a:lnTo>
                    <a:pt x="323006" y="280198"/>
                  </a:lnTo>
                  <a:lnTo>
                    <a:pt x="332226" y="276332"/>
                  </a:lnTo>
                  <a:lnTo>
                    <a:pt x="335729" y="274768"/>
                  </a:lnTo>
                  <a:cubicBezTo>
                    <a:pt x="338772" y="273479"/>
                    <a:pt x="341538" y="271546"/>
                    <a:pt x="343750" y="268877"/>
                  </a:cubicBezTo>
                  <a:lnTo>
                    <a:pt x="421933" y="176464"/>
                  </a:lnTo>
                  <a:cubicBezTo>
                    <a:pt x="422025" y="176372"/>
                    <a:pt x="422025" y="176280"/>
                    <a:pt x="422117" y="176188"/>
                  </a:cubicBezTo>
                  <a:cubicBezTo>
                    <a:pt x="422025" y="176188"/>
                    <a:pt x="422025" y="176372"/>
                    <a:pt x="421933" y="176372"/>
                  </a:cubicBezTo>
                  <a:lnTo>
                    <a:pt x="333425" y="257647"/>
                  </a:lnTo>
                  <a:cubicBezTo>
                    <a:pt x="331304" y="259580"/>
                    <a:pt x="328907" y="261145"/>
                    <a:pt x="326233" y="262342"/>
                  </a:cubicBezTo>
                  <a:lnTo>
                    <a:pt x="234775" y="301184"/>
                  </a:lnTo>
                  <a:cubicBezTo>
                    <a:pt x="231548" y="302565"/>
                    <a:pt x="228137" y="303209"/>
                    <a:pt x="224818" y="303209"/>
                  </a:cubicBezTo>
                  <a:cubicBezTo>
                    <a:pt x="214953" y="303209"/>
                    <a:pt x="205549" y="297411"/>
                    <a:pt x="201400" y="287746"/>
                  </a:cubicBezTo>
                  <a:cubicBezTo>
                    <a:pt x="195960" y="274860"/>
                    <a:pt x="201953" y="259948"/>
                    <a:pt x="214860" y="254518"/>
                  </a:cubicBezTo>
                  <a:lnTo>
                    <a:pt x="302262" y="217332"/>
                  </a:lnTo>
                  <a:lnTo>
                    <a:pt x="387544" y="139093"/>
                  </a:lnTo>
                  <a:lnTo>
                    <a:pt x="323006" y="184840"/>
                  </a:lnTo>
                  <a:lnTo>
                    <a:pt x="323006" y="181066"/>
                  </a:lnTo>
                  <a:cubicBezTo>
                    <a:pt x="323006" y="152900"/>
                    <a:pt x="345871" y="129981"/>
                    <a:pt x="374083" y="129981"/>
                  </a:cubicBezTo>
                  <a:close/>
                  <a:moveTo>
                    <a:pt x="51156" y="129981"/>
                  </a:moveTo>
                  <a:lnTo>
                    <a:pt x="73000" y="129981"/>
                  </a:lnTo>
                  <a:cubicBezTo>
                    <a:pt x="101205" y="129981"/>
                    <a:pt x="124156" y="152900"/>
                    <a:pt x="124156" y="181066"/>
                  </a:cubicBezTo>
                  <a:lnTo>
                    <a:pt x="124156" y="190639"/>
                  </a:lnTo>
                  <a:lnTo>
                    <a:pt x="68945" y="148022"/>
                  </a:lnTo>
                  <a:lnTo>
                    <a:pt x="136691" y="213374"/>
                  </a:lnTo>
                  <a:lnTo>
                    <a:pt x="198077" y="247522"/>
                  </a:lnTo>
                  <a:cubicBezTo>
                    <a:pt x="185265" y="258752"/>
                    <a:pt x="180380" y="277161"/>
                    <a:pt x="187385" y="293729"/>
                  </a:cubicBezTo>
                  <a:cubicBezTo>
                    <a:pt x="188860" y="297042"/>
                    <a:pt x="190704" y="299896"/>
                    <a:pt x="192823" y="302657"/>
                  </a:cubicBezTo>
                  <a:lnTo>
                    <a:pt x="109132" y="256082"/>
                  </a:lnTo>
                  <a:cubicBezTo>
                    <a:pt x="107196" y="254978"/>
                    <a:pt x="105445" y="253689"/>
                    <a:pt x="103786" y="252125"/>
                  </a:cubicBezTo>
                  <a:lnTo>
                    <a:pt x="33643" y="184564"/>
                  </a:lnTo>
                  <a:lnTo>
                    <a:pt x="96320" y="259856"/>
                  </a:lnTo>
                  <a:cubicBezTo>
                    <a:pt x="96596" y="260224"/>
                    <a:pt x="96965" y="260593"/>
                    <a:pt x="97334" y="260869"/>
                  </a:cubicBezTo>
                  <a:lnTo>
                    <a:pt x="103878" y="265471"/>
                  </a:lnTo>
                  <a:lnTo>
                    <a:pt x="124156" y="279830"/>
                  </a:lnTo>
                  <a:lnTo>
                    <a:pt x="124063" y="577687"/>
                  </a:lnTo>
                  <a:cubicBezTo>
                    <a:pt x="124063" y="594439"/>
                    <a:pt x="110422" y="608062"/>
                    <a:pt x="93647" y="608062"/>
                  </a:cubicBezTo>
                  <a:cubicBezTo>
                    <a:pt x="86642" y="608062"/>
                    <a:pt x="80282" y="605669"/>
                    <a:pt x="75212" y="601803"/>
                  </a:cubicBezTo>
                  <a:cubicBezTo>
                    <a:pt x="79084" y="594531"/>
                    <a:pt x="81572" y="586431"/>
                    <a:pt x="81572" y="577687"/>
                  </a:cubicBezTo>
                  <a:lnTo>
                    <a:pt x="81572" y="396267"/>
                  </a:lnTo>
                  <a:lnTo>
                    <a:pt x="61202" y="396267"/>
                  </a:lnTo>
                  <a:lnTo>
                    <a:pt x="61202" y="577687"/>
                  </a:lnTo>
                  <a:cubicBezTo>
                    <a:pt x="61202" y="594439"/>
                    <a:pt x="47561" y="608062"/>
                    <a:pt x="30786" y="608062"/>
                  </a:cubicBezTo>
                  <a:cubicBezTo>
                    <a:pt x="13918" y="608062"/>
                    <a:pt x="277" y="594439"/>
                    <a:pt x="277" y="577687"/>
                  </a:cubicBezTo>
                  <a:cubicBezTo>
                    <a:pt x="277" y="577687"/>
                    <a:pt x="0" y="326313"/>
                    <a:pt x="0" y="181066"/>
                  </a:cubicBezTo>
                  <a:cubicBezTo>
                    <a:pt x="0" y="152900"/>
                    <a:pt x="22951" y="129981"/>
                    <a:pt x="51156" y="129981"/>
                  </a:cubicBezTo>
                  <a:close/>
                  <a:moveTo>
                    <a:pt x="385040" y="0"/>
                  </a:moveTo>
                  <a:cubicBezTo>
                    <a:pt x="417835" y="0"/>
                    <a:pt x="444421" y="26538"/>
                    <a:pt x="444421" y="59275"/>
                  </a:cubicBezTo>
                  <a:cubicBezTo>
                    <a:pt x="444421" y="92012"/>
                    <a:pt x="417835" y="118550"/>
                    <a:pt x="385040" y="118550"/>
                  </a:cubicBezTo>
                  <a:cubicBezTo>
                    <a:pt x="352245" y="118550"/>
                    <a:pt x="325659" y="92012"/>
                    <a:pt x="325659" y="59275"/>
                  </a:cubicBezTo>
                  <a:cubicBezTo>
                    <a:pt x="325659" y="26538"/>
                    <a:pt x="352245" y="0"/>
                    <a:pt x="385040" y="0"/>
                  </a:cubicBezTo>
                  <a:close/>
                  <a:moveTo>
                    <a:pt x="62097" y="0"/>
                  </a:moveTo>
                  <a:cubicBezTo>
                    <a:pt x="94912" y="0"/>
                    <a:pt x="121513" y="26538"/>
                    <a:pt x="121513" y="59275"/>
                  </a:cubicBezTo>
                  <a:cubicBezTo>
                    <a:pt x="121513" y="92012"/>
                    <a:pt x="94912" y="118550"/>
                    <a:pt x="62097" y="118550"/>
                  </a:cubicBezTo>
                  <a:cubicBezTo>
                    <a:pt x="29282" y="118550"/>
                    <a:pt x="2681" y="92012"/>
                    <a:pt x="2681" y="59275"/>
                  </a:cubicBezTo>
                  <a:cubicBezTo>
                    <a:pt x="2681" y="26538"/>
                    <a:pt x="29282" y="0"/>
                    <a:pt x="62097" y="0"/>
                  </a:cubicBezTo>
                  <a:close/>
                </a:path>
              </a:pathLst>
            </a:custGeom>
            <a:solidFill>
              <a:srgbClr val="0066B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283519" y="3579862"/>
            <a:ext cx="432048" cy="432048"/>
            <a:chOff x="6444477" y="3278799"/>
            <a:chExt cx="432048" cy="432048"/>
          </a:xfrm>
        </p:grpSpPr>
        <p:sp>
          <p:nvSpPr>
            <p:cNvPr id="328" name="椭圆 327"/>
            <p:cNvSpPr/>
            <p:nvPr/>
          </p:nvSpPr>
          <p:spPr>
            <a:xfrm>
              <a:off x="6444477" y="3278799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6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2" name="call-center-worker-with-headset_46010"/>
            <p:cNvSpPr>
              <a:spLocks noChangeAspect="1"/>
            </p:cNvSpPr>
            <p:nvPr/>
          </p:nvSpPr>
          <p:spPr bwMode="auto">
            <a:xfrm>
              <a:off x="6540398" y="3388428"/>
              <a:ext cx="240206" cy="212791"/>
            </a:xfrm>
            <a:custGeom>
              <a:avLst/>
              <a:gdLst>
                <a:gd name="T0" fmla="*/ 5423 w 6499"/>
                <a:gd name="T1" fmla="*/ 940 h 5766"/>
                <a:gd name="T2" fmla="*/ 6499 w 6499"/>
                <a:gd name="T3" fmla="*/ 7 h 5766"/>
                <a:gd name="T4" fmla="*/ 4987 w 6499"/>
                <a:gd name="T5" fmla="*/ 792 h 5766"/>
                <a:gd name="T6" fmla="*/ 3216 w 6499"/>
                <a:gd name="T7" fmla="*/ 716 h 5766"/>
                <a:gd name="T8" fmla="*/ 1453 w 6499"/>
                <a:gd name="T9" fmla="*/ 667 h 5766"/>
                <a:gd name="T10" fmla="*/ 0 w 6499"/>
                <a:gd name="T11" fmla="*/ 2664 h 5766"/>
                <a:gd name="T12" fmla="*/ 661 w 6499"/>
                <a:gd name="T13" fmla="*/ 3284 h 5766"/>
                <a:gd name="T14" fmla="*/ 448 w 6499"/>
                <a:gd name="T15" fmla="*/ 4071 h 5766"/>
                <a:gd name="T16" fmla="*/ 844 w 6499"/>
                <a:gd name="T17" fmla="*/ 4279 h 5766"/>
                <a:gd name="T18" fmla="*/ 1080 w 6499"/>
                <a:gd name="T19" fmla="*/ 4576 h 5766"/>
                <a:gd name="T20" fmla="*/ 1583 w 6499"/>
                <a:gd name="T21" fmla="*/ 4775 h 5766"/>
                <a:gd name="T22" fmla="*/ 2017 w 6499"/>
                <a:gd name="T23" fmla="*/ 5327 h 5766"/>
                <a:gd name="T24" fmla="*/ 2405 w 6499"/>
                <a:gd name="T25" fmla="*/ 5234 h 5766"/>
                <a:gd name="T26" fmla="*/ 2535 w 6499"/>
                <a:gd name="T27" fmla="*/ 5395 h 5766"/>
                <a:gd name="T28" fmla="*/ 2876 w 6499"/>
                <a:gd name="T29" fmla="*/ 5576 h 5766"/>
                <a:gd name="T30" fmla="*/ 3165 w 6499"/>
                <a:gd name="T31" fmla="*/ 5494 h 5766"/>
                <a:gd name="T32" fmla="*/ 3701 w 6499"/>
                <a:gd name="T33" fmla="*/ 5660 h 5766"/>
                <a:gd name="T34" fmla="*/ 3832 w 6499"/>
                <a:gd name="T35" fmla="*/ 5267 h 5766"/>
                <a:gd name="T36" fmla="*/ 4495 w 6499"/>
                <a:gd name="T37" fmla="*/ 4970 h 5766"/>
                <a:gd name="T38" fmla="*/ 4988 w 6499"/>
                <a:gd name="T39" fmla="*/ 5020 h 5766"/>
                <a:gd name="T40" fmla="*/ 5597 w 6499"/>
                <a:gd name="T41" fmla="*/ 4588 h 5766"/>
                <a:gd name="T42" fmla="*/ 5503 w 6499"/>
                <a:gd name="T43" fmla="*/ 3760 h 5766"/>
                <a:gd name="T44" fmla="*/ 6296 w 6499"/>
                <a:gd name="T45" fmla="*/ 2963 h 5766"/>
                <a:gd name="T46" fmla="*/ 6499 w 6499"/>
                <a:gd name="T47" fmla="*/ 2528 h 5766"/>
                <a:gd name="T48" fmla="*/ 5795 w 6499"/>
                <a:gd name="T49" fmla="*/ 3035 h 5766"/>
                <a:gd name="T50" fmla="*/ 4857 w 6499"/>
                <a:gd name="T51" fmla="*/ 3514 h 5766"/>
                <a:gd name="T52" fmla="*/ 4769 w 6499"/>
                <a:gd name="T53" fmla="*/ 4088 h 5766"/>
                <a:gd name="T54" fmla="*/ 4331 w 6499"/>
                <a:gd name="T55" fmla="*/ 4082 h 5766"/>
                <a:gd name="T56" fmla="*/ 4173 w 6499"/>
                <a:gd name="T57" fmla="*/ 4456 h 5766"/>
                <a:gd name="T58" fmla="*/ 3747 w 6499"/>
                <a:gd name="T59" fmla="*/ 4507 h 5766"/>
                <a:gd name="T60" fmla="*/ 3473 w 6499"/>
                <a:gd name="T61" fmla="*/ 4915 h 5766"/>
                <a:gd name="T62" fmla="*/ 3065 w 6499"/>
                <a:gd name="T63" fmla="*/ 5251 h 5766"/>
                <a:gd name="T64" fmla="*/ 2867 w 6499"/>
                <a:gd name="T65" fmla="*/ 5322 h 5766"/>
                <a:gd name="T66" fmla="*/ 2707 w 6499"/>
                <a:gd name="T67" fmla="*/ 5102 h 5766"/>
                <a:gd name="T68" fmla="*/ 3423 w 6499"/>
                <a:gd name="T69" fmla="*/ 4496 h 5766"/>
                <a:gd name="T70" fmla="*/ 3345 w 6499"/>
                <a:gd name="T71" fmla="*/ 4266 h 5766"/>
                <a:gd name="T72" fmla="*/ 2255 w 6499"/>
                <a:gd name="T73" fmla="*/ 5022 h 5766"/>
                <a:gd name="T74" fmla="*/ 1884 w 6499"/>
                <a:gd name="T75" fmla="*/ 4962 h 5766"/>
                <a:gd name="T76" fmla="*/ 3155 w 6499"/>
                <a:gd name="T77" fmla="*/ 3735 h 5766"/>
                <a:gd name="T78" fmla="*/ 3075 w 6499"/>
                <a:gd name="T79" fmla="*/ 3503 h 5766"/>
                <a:gd name="T80" fmla="*/ 1791 w 6499"/>
                <a:gd name="T81" fmla="*/ 4404 h 5766"/>
                <a:gd name="T82" fmla="*/ 1285 w 6499"/>
                <a:gd name="T83" fmla="*/ 4435 h 5766"/>
                <a:gd name="T84" fmla="*/ 1439 w 6499"/>
                <a:gd name="T85" fmla="*/ 4004 h 5766"/>
                <a:gd name="T86" fmla="*/ 2809 w 6499"/>
                <a:gd name="T87" fmla="*/ 3011 h 5766"/>
                <a:gd name="T88" fmla="*/ 2612 w 6499"/>
                <a:gd name="T89" fmla="*/ 2895 h 5766"/>
                <a:gd name="T90" fmla="*/ 1167 w 6499"/>
                <a:gd name="T91" fmla="*/ 3884 h 5766"/>
                <a:gd name="T92" fmla="*/ 668 w 6499"/>
                <a:gd name="T93" fmla="*/ 3923 h 5766"/>
                <a:gd name="T94" fmla="*/ 3388 w 6499"/>
                <a:gd name="T95" fmla="*/ 1602 h 5766"/>
                <a:gd name="T96" fmla="*/ 4543 w 6499"/>
                <a:gd name="T97" fmla="*/ 2706 h 5766"/>
                <a:gd name="T98" fmla="*/ 4492 w 6499"/>
                <a:gd name="T99" fmla="*/ 1496 h 5766"/>
                <a:gd name="T100" fmla="*/ 4777 w 6499"/>
                <a:gd name="T101" fmla="*/ 1048 h 5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99" h="5766">
                  <a:moveTo>
                    <a:pt x="5048" y="1043"/>
                  </a:moveTo>
                  <a:cubicBezTo>
                    <a:pt x="5180" y="1043"/>
                    <a:pt x="5309" y="1008"/>
                    <a:pt x="5423" y="940"/>
                  </a:cubicBezTo>
                  <a:lnTo>
                    <a:pt x="6499" y="304"/>
                  </a:lnTo>
                  <a:lnTo>
                    <a:pt x="6499" y="7"/>
                  </a:lnTo>
                  <a:lnTo>
                    <a:pt x="5288" y="712"/>
                  </a:lnTo>
                  <a:cubicBezTo>
                    <a:pt x="5196" y="766"/>
                    <a:pt x="5092" y="794"/>
                    <a:pt x="4987" y="792"/>
                  </a:cubicBezTo>
                  <a:lnTo>
                    <a:pt x="3384" y="774"/>
                  </a:lnTo>
                  <a:cubicBezTo>
                    <a:pt x="3304" y="744"/>
                    <a:pt x="3240" y="726"/>
                    <a:pt x="3216" y="716"/>
                  </a:cubicBezTo>
                  <a:cubicBezTo>
                    <a:pt x="2715" y="604"/>
                    <a:pt x="2323" y="648"/>
                    <a:pt x="2056" y="720"/>
                  </a:cubicBezTo>
                  <a:cubicBezTo>
                    <a:pt x="1856" y="774"/>
                    <a:pt x="1643" y="754"/>
                    <a:pt x="1453" y="667"/>
                  </a:cubicBezTo>
                  <a:lnTo>
                    <a:pt x="0" y="0"/>
                  </a:lnTo>
                  <a:lnTo>
                    <a:pt x="0" y="2664"/>
                  </a:lnTo>
                  <a:lnTo>
                    <a:pt x="151" y="2747"/>
                  </a:lnTo>
                  <a:cubicBezTo>
                    <a:pt x="373" y="2868"/>
                    <a:pt x="551" y="3056"/>
                    <a:pt x="661" y="3284"/>
                  </a:cubicBezTo>
                  <a:lnTo>
                    <a:pt x="576" y="3354"/>
                  </a:lnTo>
                  <a:cubicBezTo>
                    <a:pt x="347" y="3520"/>
                    <a:pt x="297" y="3843"/>
                    <a:pt x="448" y="4071"/>
                  </a:cubicBezTo>
                  <a:cubicBezTo>
                    <a:pt x="532" y="4182"/>
                    <a:pt x="651" y="4252"/>
                    <a:pt x="787" y="4276"/>
                  </a:cubicBezTo>
                  <a:cubicBezTo>
                    <a:pt x="803" y="4278"/>
                    <a:pt x="827" y="4279"/>
                    <a:pt x="844" y="4279"/>
                  </a:cubicBezTo>
                  <a:cubicBezTo>
                    <a:pt x="893" y="4282"/>
                    <a:pt x="941" y="4276"/>
                    <a:pt x="983" y="4270"/>
                  </a:cubicBezTo>
                  <a:cubicBezTo>
                    <a:pt x="985" y="4384"/>
                    <a:pt x="1012" y="4483"/>
                    <a:pt x="1080" y="4576"/>
                  </a:cubicBezTo>
                  <a:cubicBezTo>
                    <a:pt x="1171" y="4703"/>
                    <a:pt x="1315" y="4760"/>
                    <a:pt x="1469" y="4768"/>
                  </a:cubicBezTo>
                  <a:cubicBezTo>
                    <a:pt x="1509" y="4771"/>
                    <a:pt x="1551" y="4772"/>
                    <a:pt x="1583" y="4775"/>
                  </a:cubicBezTo>
                  <a:cubicBezTo>
                    <a:pt x="1568" y="4896"/>
                    <a:pt x="1603" y="5020"/>
                    <a:pt x="1679" y="5122"/>
                  </a:cubicBezTo>
                  <a:cubicBezTo>
                    <a:pt x="1763" y="5232"/>
                    <a:pt x="1881" y="5303"/>
                    <a:pt x="2017" y="5327"/>
                  </a:cubicBezTo>
                  <a:cubicBezTo>
                    <a:pt x="2033" y="5328"/>
                    <a:pt x="2057" y="5330"/>
                    <a:pt x="2075" y="5330"/>
                  </a:cubicBezTo>
                  <a:cubicBezTo>
                    <a:pt x="2196" y="5336"/>
                    <a:pt x="2312" y="5302"/>
                    <a:pt x="2405" y="5234"/>
                  </a:cubicBezTo>
                  <a:lnTo>
                    <a:pt x="2456" y="5195"/>
                  </a:lnTo>
                  <a:cubicBezTo>
                    <a:pt x="2468" y="5268"/>
                    <a:pt x="2489" y="5335"/>
                    <a:pt x="2535" y="5395"/>
                  </a:cubicBezTo>
                  <a:cubicBezTo>
                    <a:pt x="2603" y="5488"/>
                    <a:pt x="2705" y="5551"/>
                    <a:pt x="2827" y="5574"/>
                  </a:cubicBezTo>
                  <a:cubicBezTo>
                    <a:pt x="2843" y="5575"/>
                    <a:pt x="2859" y="5575"/>
                    <a:pt x="2876" y="5576"/>
                  </a:cubicBezTo>
                  <a:cubicBezTo>
                    <a:pt x="2973" y="5582"/>
                    <a:pt x="3072" y="5554"/>
                    <a:pt x="3157" y="5494"/>
                  </a:cubicBezTo>
                  <a:lnTo>
                    <a:pt x="3165" y="5494"/>
                  </a:lnTo>
                  <a:lnTo>
                    <a:pt x="3225" y="5578"/>
                  </a:lnTo>
                  <a:cubicBezTo>
                    <a:pt x="3331" y="5730"/>
                    <a:pt x="3549" y="5766"/>
                    <a:pt x="3701" y="5660"/>
                  </a:cubicBezTo>
                  <a:cubicBezTo>
                    <a:pt x="3828" y="5570"/>
                    <a:pt x="3879" y="5392"/>
                    <a:pt x="3821" y="5251"/>
                  </a:cubicBezTo>
                  <a:lnTo>
                    <a:pt x="3832" y="5267"/>
                  </a:lnTo>
                  <a:cubicBezTo>
                    <a:pt x="3932" y="5415"/>
                    <a:pt x="4121" y="5479"/>
                    <a:pt x="4287" y="5411"/>
                  </a:cubicBezTo>
                  <a:cubicBezTo>
                    <a:pt x="4469" y="5336"/>
                    <a:pt x="4543" y="5139"/>
                    <a:pt x="4495" y="4970"/>
                  </a:cubicBezTo>
                  <a:cubicBezTo>
                    <a:pt x="4617" y="5107"/>
                    <a:pt x="4828" y="5134"/>
                    <a:pt x="4980" y="5028"/>
                  </a:cubicBezTo>
                  <a:lnTo>
                    <a:pt x="4988" y="5020"/>
                  </a:lnTo>
                  <a:cubicBezTo>
                    <a:pt x="5140" y="4915"/>
                    <a:pt x="5184" y="4714"/>
                    <a:pt x="5103" y="4554"/>
                  </a:cubicBezTo>
                  <a:cubicBezTo>
                    <a:pt x="5235" y="4675"/>
                    <a:pt x="5445" y="4694"/>
                    <a:pt x="5597" y="4588"/>
                  </a:cubicBezTo>
                  <a:cubicBezTo>
                    <a:pt x="5775" y="4459"/>
                    <a:pt x="5821" y="4210"/>
                    <a:pt x="5692" y="4031"/>
                  </a:cubicBezTo>
                  <a:lnTo>
                    <a:pt x="5503" y="3760"/>
                  </a:lnTo>
                  <a:lnTo>
                    <a:pt x="5915" y="3280"/>
                  </a:lnTo>
                  <a:cubicBezTo>
                    <a:pt x="6023" y="3154"/>
                    <a:pt x="6152" y="3047"/>
                    <a:pt x="6296" y="2963"/>
                  </a:cubicBezTo>
                  <a:lnTo>
                    <a:pt x="6499" y="2846"/>
                  </a:lnTo>
                  <a:lnTo>
                    <a:pt x="6499" y="2528"/>
                  </a:lnTo>
                  <a:lnTo>
                    <a:pt x="6219" y="2687"/>
                  </a:lnTo>
                  <a:cubicBezTo>
                    <a:pt x="6059" y="2778"/>
                    <a:pt x="5915" y="2895"/>
                    <a:pt x="5795" y="3035"/>
                  </a:cubicBezTo>
                  <a:lnTo>
                    <a:pt x="5352" y="3548"/>
                  </a:lnTo>
                  <a:cubicBezTo>
                    <a:pt x="5220" y="3427"/>
                    <a:pt x="5009" y="3408"/>
                    <a:pt x="4857" y="3514"/>
                  </a:cubicBezTo>
                  <a:cubicBezTo>
                    <a:pt x="4680" y="3643"/>
                    <a:pt x="4633" y="3892"/>
                    <a:pt x="4763" y="4071"/>
                  </a:cubicBezTo>
                  <a:lnTo>
                    <a:pt x="4769" y="4088"/>
                  </a:lnTo>
                  <a:lnTo>
                    <a:pt x="4761" y="4088"/>
                  </a:lnTo>
                  <a:cubicBezTo>
                    <a:pt x="4636" y="4000"/>
                    <a:pt x="4465" y="3991"/>
                    <a:pt x="4331" y="4082"/>
                  </a:cubicBezTo>
                  <a:lnTo>
                    <a:pt x="4323" y="4090"/>
                  </a:lnTo>
                  <a:cubicBezTo>
                    <a:pt x="4204" y="4172"/>
                    <a:pt x="4148" y="4316"/>
                    <a:pt x="4173" y="4456"/>
                  </a:cubicBezTo>
                  <a:lnTo>
                    <a:pt x="4131" y="4487"/>
                  </a:lnTo>
                  <a:cubicBezTo>
                    <a:pt x="4012" y="4424"/>
                    <a:pt x="3865" y="4424"/>
                    <a:pt x="3747" y="4507"/>
                  </a:cubicBezTo>
                  <a:cubicBezTo>
                    <a:pt x="3637" y="4583"/>
                    <a:pt x="3581" y="4718"/>
                    <a:pt x="3591" y="4840"/>
                  </a:cubicBezTo>
                  <a:lnTo>
                    <a:pt x="3473" y="4915"/>
                  </a:lnTo>
                  <a:cubicBezTo>
                    <a:pt x="3385" y="4894"/>
                    <a:pt x="3287" y="4914"/>
                    <a:pt x="3211" y="4966"/>
                  </a:cubicBezTo>
                  <a:cubicBezTo>
                    <a:pt x="3117" y="5034"/>
                    <a:pt x="3063" y="5146"/>
                    <a:pt x="3065" y="5251"/>
                  </a:cubicBezTo>
                  <a:lnTo>
                    <a:pt x="3007" y="5288"/>
                  </a:lnTo>
                  <a:cubicBezTo>
                    <a:pt x="2972" y="5319"/>
                    <a:pt x="2915" y="5332"/>
                    <a:pt x="2867" y="5322"/>
                  </a:cubicBezTo>
                  <a:cubicBezTo>
                    <a:pt x="2819" y="5311"/>
                    <a:pt x="2771" y="5284"/>
                    <a:pt x="2740" y="5242"/>
                  </a:cubicBezTo>
                  <a:cubicBezTo>
                    <a:pt x="2709" y="5207"/>
                    <a:pt x="2696" y="5150"/>
                    <a:pt x="2707" y="5102"/>
                  </a:cubicBezTo>
                  <a:cubicBezTo>
                    <a:pt x="2717" y="5054"/>
                    <a:pt x="2744" y="5006"/>
                    <a:pt x="2787" y="4975"/>
                  </a:cubicBezTo>
                  <a:lnTo>
                    <a:pt x="3423" y="4496"/>
                  </a:lnTo>
                  <a:cubicBezTo>
                    <a:pt x="3456" y="4474"/>
                    <a:pt x="3475" y="4442"/>
                    <a:pt x="3476" y="4402"/>
                  </a:cubicBezTo>
                  <a:cubicBezTo>
                    <a:pt x="3480" y="4328"/>
                    <a:pt x="3417" y="4266"/>
                    <a:pt x="3345" y="4266"/>
                  </a:cubicBezTo>
                  <a:cubicBezTo>
                    <a:pt x="3317" y="4266"/>
                    <a:pt x="3295" y="4272"/>
                    <a:pt x="3271" y="4286"/>
                  </a:cubicBezTo>
                  <a:lnTo>
                    <a:pt x="2255" y="5022"/>
                  </a:lnTo>
                  <a:cubicBezTo>
                    <a:pt x="2196" y="5059"/>
                    <a:pt x="2129" y="5080"/>
                    <a:pt x="2057" y="5068"/>
                  </a:cubicBezTo>
                  <a:cubicBezTo>
                    <a:pt x="1985" y="5056"/>
                    <a:pt x="1921" y="5020"/>
                    <a:pt x="1884" y="4962"/>
                  </a:cubicBezTo>
                  <a:cubicBezTo>
                    <a:pt x="1800" y="4851"/>
                    <a:pt x="1825" y="4682"/>
                    <a:pt x="1944" y="4599"/>
                  </a:cubicBezTo>
                  <a:lnTo>
                    <a:pt x="3155" y="3735"/>
                  </a:lnTo>
                  <a:cubicBezTo>
                    <a:pt x="3181" y="3711"/>
                    <a:pt x="3200" y="3678"/>
                    <a:pt x="3200" y="3634"/>
                  </a:cubicBezTo>
                  <a:cubicBezTo>
                    <a:pt x="3201" y="3564"/>
                    <a:pt x="3144" y="3506"/>
                    <a:pt x="3075" y="3503"/>
                  </a:cubicBezTo>
                  <a:cubicBezTo>
                    <a:pt x="3035" y="3502"/>
                    <a:pt x="3003" y="3516"/>
                    <a:pt x="2976" y="3547"/>
                  </a:cubicBezTo>
                  <a:lnTo>
                    <a:pt x="1791" y="4404"/>
                  </a:lnTo>
                  <a:cubicBezTo>
                    <a:pt x="1757" y="4419"/>
                    <a:pt x="1740" y="4443"/>
                    <a:pt x="1715" y="4466"/>
                  </a:cubicBezTo>
                  <a:cubicBezTo>
                    <a:pt x="1572" y="4556"/>
                    <a:pt x="1361" y="4536"/>
                    <a:pt x="1285" y="4435"/>
                  </a:cubicBezTo>
                  <a:cubicBezTo>
                    <a:pt x="1209" y="4326"/>
                    <a:pt x="1225" y="4179"/>
                    <a:pt x="1320" y="4087"/>
                  </a:cubicBezTo>
                  <a:lnTo>
                    <a:pt x="1439" y="4004"/>
                  </a:lnTo>
                  <a:lnTo>
                    <a:pt x="2756" y="3106"/>
                  </a:lnTo>
                  <a:cubicBezTo>
                    <a:pt x="2789" y="3083"/>
                    <a:pt x="2808" y="3051"/>
                    <a:pt x="2809" y="3011"/>
                  </a:cubicBezTo>
                  <a:cubicBezTo>
                    <a:pt x="2812" y="2967"/>
                    <a:pt x="2791" y="2926"/>
                    <a:pt x="2755" y="2900"/>
                  </a:cubicBezTo>
                  <a:cubicBezTo>
                    <a:pt x="2708" y="2867"/>
                    <a:pt x="2661" y="2866"/>
                    <a:pt x="2612" y="2895"/>
                  </a:cubicBezTo>
                  <a:lnTo>
                    <a:pt x="1201" y="3854"/>
                  </a:lnTo>
                  <a:cubicBezTo>
                    <a:pt x="1192" y="3870"/>
                    <a:pt x="1176" y="3876"/>
                    <a:pt x="1167" y="3884"/>
                  </a:cubicBezTo>
                  <a:lnTo>
                    <a:pt x="1031" y="3983"/>
                  </a:lnTo>
                  <a:cubicBezTo>
                    <a:pt x="920" y="4067"/>
                    <a:pt x="751" y="4042"/>
                    <a:pt x="668" y="3923"/>
                  </a:cubicBezTo>
                  <a:cubicBezTo>
                    <a:pt x="584" y="3812"/>
                    <a:pt x="609" y="3643"/>
                    <a:pt x="728" y="3560"/>
                  </a:cubicBezTo>
                  <a:lnTo>
                    <a:pt x="3388" y="1602"/>
                  </a:lnTo>
                  <a:cubicBezTo>
                    <a:pt x="3601" y="1727"/>
                    <a:pt x="3759" y="1979"/>
                    <a:pt x="3759" y="1979"/>
                  </a:cubicBezTo>
                  <a:cubicBezTo>
                    <a:pt x="4020" y="2798"/>
                    <a:pt x="4345" y="2804"/>
                    <a:pt x="4543" y="2706"/>
                  </a:cubicBezTo>
                  <a:cubicBezTo>
                    <a:pt x="4645" y="2655"/>
                    <a:pt x="4692" y="2534"/>
                    <a:pt x="4656" y="2424"/>
                  </a:cubicBezTo>
                  <a:cubicBezTo>
                    <a:pt x="4552" y="2108"/>
                    <a:pt x="4492" y="1496"/>
                    <a:pt x="4492" y="1496"/>
                  </a:cubicBezTo>
                  <a:cubicBezTo>
                    <a:pt x="4419" y="1338"/>
                    <a:pt x="4184" y="1171"/>
                    <a:pt x="3923" y="1035"/>
                  </a:cubicBezTo>
                  <a:lnTo>
                    <a:pt x="4777" y="1048"/>
                  </a:lnTo>
                  <a:lnTo>
                    <a:pt x="5048" y="1043"/>
                  </a:lnTo>
                  <a:close/>
                </a:path>
              </a:pathLst>
            </a:custGeom>
            <a:solidFill>
              <a:srgbClr val="0066B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33" name="Freeform 12"/>
          <p:cNvSpPr>
            <a:spLocks/>
          </p:cNvSpPr>
          <p:nvPr/>
        </p:nvSpPr>
        <p:spPr bwMode="auto">
          <a:xfrm>
            <a:off x="4881473" y="4168531"/>
            <a:ext cx="1095632" cy="1098451"/>
          </a:xfrm>
          <a:custGeom>
            <a:avLst/>
            <a:gdLst>
              <a:gd name="T0" fmla="*/ 1166 w 1166"/>
              <a:gd name="T1" fmla="*/ 584 h 1169"/>
              <a:gd name="T2" fmla="*/ 582 w 1166"/>
              <a:gd name="T3" fmla="*/ 0 h 1169"/>
              <a:gd name="T4" fmla="*/ 0 w 1166"/>
              <a:gd name="T5" fmla="*/ 584 h 1169"/>
              <a:gd name="T6" fmla="*/ 582 w 1166"/>
              <a:gd name="T7" fmla="*/ 1169 h 1169"/>
              <a:gd name="T8" fmla="*/ 1166 w 1166"/>
              <a:gd name="T9" fmla="*/ 584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9">
                <a:moveTo>
                  <a:pt x="1166" y="584"/>
                </a:moveTo>
                <a:lnTo>
                  <a:pt x="582" y="0"/>
                </a:lnTo>
                <a:lnTo>
                  <a:pt x="0" y="584"/>
                </a:lnTo>
                <a:lnTo>
                  <a:pt x="582" y="1169"/>
                </a:lnTo>
                <a:lnTo>
                  <a:pt x="1166" y="5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9D7DF3A-9710-4E90-87F3-4861E872A6DA}"/>
              </a:ext>
            </a:extLst>
          </p:cNvPr>
          <p:cNvSpPr/>
          <p:nvPr/>
        </p:nvSpPr>
        <p:spPr>
          <a:xfrm>
            <a:off x="4461550" y="3086839"/>
            <a:ext cx="4076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2020</a:t>
            </a:r>
            <a:r>
              <a:rPr kumimoji="1"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年</a:t>
            </a:r>
            <a:r>
              <a:rPr kumimoji="1"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5</a:t>
            </a:r>
            <a:r>
              <a:rPr kumimoji="1"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月</a:t>
            </a:r>
            <a:r>
              <a:rPr kumimoji="1"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11</a:t>
            </a:r>
            <a:r>
              <a:rPr kumimoji="1"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日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4A1C93D-A045-4570-BEF9-1337CA920DEB}"/>
              </a:ext>
            </a:extLst>
          </p:cNvPr>
          <p:cNvSpPr txBox="1"/>
          <p:nvPr/>
        </p:nvSpPr>
        <p:spPr>
          <a:xfrm>
            <a:off x="4385631" y="2748285"/>
            <a:ext cx="4147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黑马二期 产品经理学员 陈浩</a:t>
            </a:r>
          </a:p>
        </p:txBody>
      </p:sp>
    </p:spTree>
    <p:extLst>
      <p:ext uri="{BB962C8B-B14F-4D97-AF65-F5344CB8AC3E}">
        <p14:creationId xmlns:p14="http://schemas.microsoft.com/office/powerpoint/2010/main" val="125486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菱形 19"/>
          <p:cNvSpPr/>
          <p:nvPr/>
        </p:nvSpPr>
        <p:spPr>
          <a:xfrm>
            <a:off x="1688051" y="1548423"/>
            <a:ext cx="1947845" cy="1947845"/>
          </a:xfrm>
          <a:prstGeom prst="diamond">
            <a:avLst/>
          </a:prstGeom>
          <a:gradFill>
            <a:gsLst>
              <a:gs pos="0">
                <a:srgbClr val="FFFFFF"/>
              </a:gs>
              <a:gs pos="51000">
                <a:srgbClr val="F1F3F2"/>
              </a:gs>
              <a:gs pos="100000">
                <a:srgbClr val="B2B2B2"/>
              </a:gs>
            </a:gsLst>
            <a:lin ang="18900000" scaled="0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1963798" y="2205502"/>
            <a:ext cx="14505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u="none" strike="noStrike" cap="none" normalizeH="0" baseline="0" dirty="0">
                <a:ln>
                  <a:noFill/>
                </a:ln>
                <a:solidFill>
                  <a:srgbClr val="0066B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01</a:t>
            </a:r>
            <a:endParaRPr kumimoji="0" lang="zh-CN" sz="4400" u="none" strike="noStrike" cap="none" normalizeH="0" baseline="0" dirty="0">
              <a:ln>
                <a:noFill/>
              </a:ln>
              <a:solidFill>
                <a:srgbClr val="0066B2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2030595" y="1959310"/>
            <a:ext cx="1316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66B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PART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rgbClr val="0066B2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8" name="Freeform 5"/>
          <p:cNvSpPr>
            <a:spLocks/>
          </p:cNvSpPr>
          <p:nvPr/>
        </p:nvSpPr>
        <p:spPr bwMode="auto">
          <a:xfrm>
            <a:off x="144013" y="5039228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4 w 1166"/>
              <a:gd name="T3" fmla="*/ 0 h 1167"/>
              <a:gd name="T4" fmla="*/ 0 w 1166"/>
              <a:gd name="T5" fmla="*/ 585 h 1167"/>
              <a:gd name="T6" fmla="*/ 584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9" name="Freeform 6"/>
          <p:cNvSpPr>
            <a:spLocks/>
          </p:cNvSpPr>
          <p:nvPr/>
        </p:nvSpPr>
        <p:spPr bwMode="auto">
          <a:xfrm>
            <a:off x="-1130152" y="3149592"/>
            <a:ext cx="2347245" cy="2348185"/>
          </a:xfrm>
          <a:custGeom>
            <a:avLst/>
            <a:gdLst>
              <a:gd name="T0" fmla="*/ 2498 w 2498"/>
              <a:gd name="T1" fmla="*/ 1263 h 2499"/>
              <a:gd name="T2" fmla="*/ 1236 w 2498"/>
              <a:gd name="T3" fmla="*/ 0 h 2499"/>
              <a:gd name="T4" fmla="*/ 0 w 2498"/>
              <a:gd name="T5" fmla="*/ 1236 h 2499"/>
              <a:gd name="T6" fmla="*/ 1262 w 2498"/>
              <a:gd name="T7" fmla="*/ 2499 h 2499"/>
              <a:gd name="T8" fmla="*/ 2498 w 2498"/>
              <a:gd name="T9" fmla="*/ 1263 h 2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8" h="2499">
                <a:moveTo>
                  <a:pt x="2498" y="1263"/>
                </a:moveTo>
                <a:lnTo>
                  <a:pt x="1236" y="0"/>
                </a:lnTo>
                <a:lnTo>
                  <a:pt x="0" y="1236"/>
                </a:lnTo>
                <a:lnTo>
                  <a:pt x="1262" y="2499"/>
                </a:lnTo>
                <a:lnTo>
                  <a:pt x="2498" y="1263"/>
                </a:lnTo>
                <a:close/>
              </a:path>
            </a:pathLst>
          </a:custGeom>
          <a:solidFill>
            <a:srgbClr val="0066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0" name="Freeform 7"/>
          <p:cNvSpPr>
            <a:spLocks/>
          </p:cNvSpPr>
          <p:nvPr/>
        </p:nvSpPr>
        <p:spPr bwMode="auto">
          <a:xfrm>
            <a:off x="1971631" y="3786675"/>
            <a:ext cx="2350064" cy="2351004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3" name="Freeform 10"/>
          <p:cNvSpPr>
            <a:spLocks/>
          </p:cNvSpPr>
          <p:nvPr/>
        </p:nvSpPr>
        <p:spPr bwMode="auto">
          <a:xfrm>
            <a:off x="755724" y="4411542"/>
            <a:ext cx="1098450" cy="1099390"/>
          </a:xfrm>
          <a:custGeom>
            <a:avLst/>
            <a:gdLst>
              <a:gd name="T0" fmla="*/ 1169 w 1169"/>
              <a:gd name="T1" fmla="*/ 585 h 1170"/>
              <a:gd name="T2" fmla="*/ 584 w 1169"/>
              <a:gd name="T3" fmla="*/ 0 h 1170"/>
              <a:gd name="T4" fmla="*/ 0 w 1169"/>
              <a:gd name="T5" fmla="*/ 585 h 1170"/>
              <a:gd name="T6" fmla="*/ 584 w 1169"/>
              <a:gd name="T7" fmla="*/ 1170 h 1170"/>
              <a:gd name="T8" fmla="*/ 1169 w 1169"/>
              <a:gd name="T9" fmla="*/ 585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9" h="1170">
                <a:moveTo>
                  <a:pt x="1169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70"/>
                </a:lnTo>
                <a:lnTo>
                  <a:pt x="1169" y="585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" name="Freeform 14"/>
          <p:cNvSpPr>
            <a:spLocks/>
          </p:cNvSpPr>
          <p:nvPr/>
        </p:nvSpPr>
        <p:spPr bwMode="auto">
          <a:xfrm>
            <a:off x="4223825" y="4824549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2 w 1166"/>
              <a:gd name="T3" fmla="*/ 0 h 1167"/>
              <a:gd name="T4" fmla="*/ 0 w 1166"/>
              <a:gd name="T5" fmla="*/ 585 h 1167"/>
              <a:gd name="T6" fmla="*/ 582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2" y="0"/>
                </a:lnTo>
                <a:lnTo>
                  <a:pt x="0" y="585"/>
                </a:lnTo>
                <a:lnTo>
                  <a:pt x="582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6" name="Freeform 15"/>
          <p:cNvSpPr>
            <a:spLocks/>
          </p:cNvSpPr>
          <p:nvPr/>
        </p:nvSpPr>
        <p:spPr bwMode="auto">
          <a:xfrm>
            <a:off x="1402203" y="3706804"/>
            <a:ext cx="1096571" cy="1098451"/>
          </a:xfrm>
          <a:custGeom>
            <a:avLst/>
            <a:gdLst>
              <a:gd name="T0" fmla="*/ 1167 w 1167"/>
              <a:gd name="T1" fmla="*/ 585 h 1169"/>
              <a:gd name="T2" fmla="*/ 585 w 1167"/>
              <a:gd name="T3" fmla="*/ 0 h 1169"/>
              <a:gd name="T4" fmla="*/ 0 w 1167"/>
              <a:gd name="T5" fmla="*/ 585 h 1169"/>
              <a:gd name="T6" fmla="*/ 585 w 1167"/>
              <a:gd name="T7" fmla="*/ 1169 h 1169"/>
              <a:gd name="T8" fmla="*/ 1167 w 1167"/>
              <a:gd name="T9" fmla="*/ 58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7" h="1169">
                <a:moveTo>
                  <a:pt x="1167" y="585"/>
                </a:moveTo>
                <a:lnTo>
                  <a:pt x="585" y="0"/>
                </a:lnTo>
                <a:lnTo>
                  <a:pt x="0" y="585"/>
                </a:lnTo>
                <a:lnTo>
                  <a:pt x="585" y="1169"/>
                </a:lnTo>
                <a:lnTo>
                  <a:pt x="1167" y="585"/>
                </a:lnTo>
                <a:close/>
              </a:path>
            </a:pathLst>
          </a:custGeom>
          <a:solidFill>
            <a:srgbClr val="0286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8" name="Freeform 8"/>
          <p:cNvSpPr>
            <a:spLocks/>
          </p:cNvSpPr>
          <p:nvPr/>
        </p:nvSpPr>
        <p:spPr bwMode="auto">
          <a:xfrm>
            <a:off x="6012160" y="4502222"/>
            <a:ext cx="1740527" cy="1741223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9" name="Freeform 12"/>
          <p:cNvSpPr>
            <a:spLocks/>
          </p:cNvSpPr>
          <p:nvPr/>
        </p:nvSpPr>
        <p:spPr bwMode="auto">
          <a:xfrm>
            <a:off x="5193949" y="4316029"/>
            <a:ext cx="1095632" cy="1098451"/>
          </a:xfrm>
          <a:custGeom>
            <a:avLst/>
            <a:gdLst>
              <a:gd name="T0" fmla="*/ 1166 w 1166"/>
              <a:gd name="T1" fmla="*/ 584 h 1169"/>
              <a:gd name="T2" fmla="*/ 582 w 1166"/>
              <a:gd name="T3" fmla="*/ 0 h 1169"/>
              <a:gd name="T4" fmla="*/ 0 w 1166"/>
              <a:gd name="T5" fmla="*/ 584 h 1169"/>
              <a:gd name="T6" fmla="*/ 582 w 1166"/>
              <a:gd name="T7" fmla="*/ 1169 h 1169"/>
              <a:gd name="T8" fmla="*/ 1166 w 1166"/>
              <a:gd name="T9" fmla="*/ 584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9">
                <a:moveTo>
                  <a:pt x="1166" y="584"/>
                </a:moveTo>
                <a:lnTo>
                  <a:pt x="582" y="0"/>
                </a:lnTo>
                <a:lnTo>
                  <a:pt x="0" y="584"/>
                </a:lnTo>
                <a:lnTo>
                  <a:pt x="582" y="1169"/>
                </a:lnTo>
                <a:lnTo>
                  <a:pt x="1166" y="5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ainbowowPPT">
            <a:extLst>
              <a:ext uri="{FF2B5EF4-FFF2-40B4-BE49-F238E27FC236}">
                <a16:creationId xmlns:a16="http://schemas.microsoft.com/office/drawing/2014/main" id="{0A50BF25-B36A-4F87-A325-10F5735BFE6B}"/>
              </a:ext>
            </a:extLst>
          </p:cNvPr>
          <p:cNvSpPr txBox="1"/>
          <p:nvPr/>
        </p:nvSpPr>
        <p:spPr>
          <a:xfrm>
            <a:off x="4007925" y="2522345"/>
            <a:ext cx="2623064" cy="458188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 概   述</a:t>
            </a:r>
            <a:endParaRPr lang="en-US" altLang="zh-CN" sz="40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b="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   DESCRIPTION</a:t>
            </a:r>
            <a:endParaRPr lang="en-US" altLang="zh-CN" sz="16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33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iş1iḓé">
            <a:extLst>
              <a:ext uri="{FF2B5EF4-FFF2-40B4-BE49-F238E27FC236}">
                <a16:creationId xmlns:a16="http://schemas.microsoft.com/office/drawing/2014/main" id="{1AF891A4-0689-4D58-98E9-9FED17F87E98}"/>
              </a:ext>
            </a:extLst>
          </p:cNvPr>
          <p:cNvSpPr txBox="1"/>
          <p:nvPr/>
        </p:nvSpPr>
        <p:spPr>
          <a:xfrm>
            <a:off x="4243709" y="2698739"/>
            <a:ext cx="4032448" cy="27972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marL="285750" lvl="0" indent="-285750" defTabSz="914378">
              <a:buFont typeface="Wingdings" panose="05000000000000000000" pitchFamily="2" charset="2"/>
              <a:buChar char="u"/>
              <a:defRPr/>
            </a:pPr>
            <a:r>
              <a:rPr lang="zh-CN" altLang="en-US" sz="1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据说是为数不多的靠谱二手车购买</a:t>
            </a:r>
            <a:r>
              <a:rPr lang="en-US" altLang="zh-CN" sz="1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之一；</a:t>
            </a:r>
          </a:p>
        </p:txBody>
      </p:sp>
      <p:sp>
        <p:nvSpPr>
          <p:cNvPr id="18" name="išļíḓé">
            <a:extLst>
              <a:ext uri="{FF2B5EF4-FFF2-40B4-BE49-F238E27FC236}">
                <a16:creationId xmlns:a16="http://schemas.microsoft.com/office/drawing/2014/main" id="{0A2BA17D-F55B-49B4-AD51-330BAAF9E165}"/>
              </a:ext>
            </a:extLst>
          </p:cNvPr>
          <p:cNvSpPr/>
          <p:nvPr/>
        </p:nvSpPr>
        <p:spPr bwMode="auto">
          <a:xfrm>
            <a:off x="916906" y="3828927"/>
            <a:ext cx="2645865" cy="4047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1" name="TextBox 86"/>
          <p:cNvSpPr txBox="1"/>
          <p:nvPr/>
        </p:nvSpPr>
        <p:spPr>
          <a:xfrm>
            <a:off x="1033820" y="314158"/>
            <a:ext cx="21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概述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选择原因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4037F3-CFC4-43E7-87DE-9DEFEF061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6" r="17806"/>
          <a:stretch/>
        </p:blipFill>
        <p:spPr bwMode="auto">
          <a:xfrm>
            <a:off x="1691680" y="1737409"/>
            <a:ext cx="2056200" cy="2054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A85F301-0339-4786-B78A-B30DEE6D312E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6678B1CD-EBE4-493F-A661-9B477FF82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1A8FD580-C28C-453F-8F38-11DD1626F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C5357BD2-1AC3-415C-9288-98637D4FB3E0}"/>
              </a:ext>
            </a:extLst>
          </p:cNvPr>
          <p:cNvSpPr/>
          <p:nvPr/>
        </p:nvSpPr>
        <p:spPr>
          <a:xfrm>
            <a:off x="4243709" y="1707654"/>
            <a:ext cx="3934322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大搜车家选，是大搜车集团旗下二手车优质车商联盟和后市场服务品牌；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48" name="iş1iḓé">
            <a:extLst>
              <a:ext uri="{FF2B5EF4-FFF2-40B4-BE49-F238E27FC236}">
                <a16:creationId xmlns:a16="http://schemas.microsoft.com/office/drawing/2014/main" id="{26F707A7-2469-4B12-A59F-D5F4F8BF5E45}"/>
              </a:ext>
            </a:extLst>
          </p:cNvPr>
          <p:cNvSpPr txBox="1"/>
          <p:nvPr/>
        </p:nvSpPr>
        <p:spPr>
          <a:xfrm>
            <a:off x="4243709" y="3522311"/>
            <a:ext cx="4032448" cy="27972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北京外地车政策，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2020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年起更严格，多数外地车面临转让情况。</a:t>
            </a:r>
          </a:p>
        </p:txBody>
      </p:sp>
    </p:spTree>
    <p:extLst>
      <p:ext uri="{BB962C8B-B14F-4D97-AF65-F5344CB8AC3E}">
        <p14:creationId xmlns:p14="http://schemas.microsoft.com/office/powerpoint/2010/main" val="271233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08FB0CE7-DD3D-4D6F-84CF-5EC6B2C6C02C}"/>
              </a:ext>
            </a:extLst>
          </p:cNvPr>
          <p:cNvGrpSpPr/>
          <p:nvPr/>
        </p:nvGrpSpPr>
        <p:grpSpPr>
          <a:xfrm>
            <a:off x="1043608" y="1635646"/>
            <a:ext cx="2304256" cy="4452417"/>
            <a:chOff x="4728280" y="3086099"/>
            <a:chExt cx="2722740" cy="5041769"/>
          </a:xfrm>
        </p:grpSpPr>
        <p:sp>
          <p:nvSpPr>
            <p:cNvPr id="29" name="ïṧḷïḓê-Freeform 28">
              <a:extLst>
                <a:ext uri="{FF2B5EF4-FFF2-40B4-BE49-F238E27FC236}">
                  <a16:creationId xmlns:a16="http://schemas.microsoft.com/office/drawing/2014/main" id="{ED3CF907-A9CC-4074-8C95-7015F822B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280" y="4304167"/>
              <a:ext cx="2279567" cy="2019501"/>
            </a:xfrm>
            <a:custGeom>
              <a:avLst/>
              <a:gdLst>
                <a:gd name="T0" fmla="*/ 416 w 502"/>
                <a:gd name="T1" fmla="*/ 164 h 447"/>
                <a:gd name="T2" fmla="*/ 193 w 502"/>
                <a:gd name="T3" fmla="*/ 79 h 447"/>
                <a:gd name="T4" fmla="*/ 85 w 502"/>
                <a:gd name="T5" fmla="*/ 43 h 447"/>
                <a:gd name="T6" fmla="*/ 106 w 502"/>
                <a:gd name="T7" fmla="*/ 99 h 447"/>
                <a:gd name="T8" fmla="*/ 165 w 502"/>
                <a:gd name="T9" fmla="*/ 132 h 447"/>
                <a:gd name="T10" fmla="*/ 259 w 502"/>
                <a:gd name="T11" fmla="*/ 195 h 447"/>
                <a:gd name="T12" fmla="*/ 169 w 502"/>
                <a:gd name="T13" fmla="*/ 227 h 447"/>
                <a:gd name="T14" fmla="*/ 125 w 502"/>
                <a:gd name="T15" fmla="*/ 220 h 447"/>
                <a:gd name="T16" fmla="*/ 70 w 502"/>
                <a:gd name="T17" fmla="*/ 238 h 447"/>
                <a:gd name="T18" fmla="*/ 110 w 502"/>
                <a:gd name="T19" fmla="*/ 301 h 447"/>
                <a:gd name="T20" fmla="*/ 295 w 502"/>
                <a:gd name="T21" fmla="*/ 269 h 447"/>
                <a:gd name="T22" fmla="*/ 165 w 502"/>
                <a:gd name="T23" fmla="*/ 355 h 447"/>
                <a:gd name="T24" fmla="*/ 112 w 502"/>
                <a:gd name="T25" fmla="*/ 370 h 447"/>
                <a:gd name="T26" fmla="*/ 123 w 502"/>
                <a:gd name="T27" fmla="*/ 427 h 447"/>
                <a:gd name="T28" fmla="*/ 198 w 502"/>
                <a:gd name="T29" fmla="*/ 418 h 447"/>
                <a:gd name="T30" fmla="*/ 268 w 502"/>
                <a:gd name="T31" fmla="*/ 418 h 447"/>
                <a:gd name="T32" fmla="*/ 417 w 502"/>
                <a:gd name="T33" fmla="*/ 447 h 447"/>
                <a:gd name="T34" fmla="*/ 502 w 502"/>
                <a:gd name="T35" fmla="*/ 185 h 447"/>
                <a:gd name="T36" fmla="*/ 416 w 502"/>
                <a:gd name="T37" fmla="*/ 16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2" h="447">
                  <a:moveTo>
                    <a:pt x="416" y="164"/>
                  </a:moveTo>
                  <a:cubicBezTo>
                    <a:pt x="193" y="79"/>
                    <a:pt x="193" y="79"/>
                    <a:pt x="193" y="79"/>
                  </a:cubicBezTo>
                  <a:cubicBezTo>
                    <a:pt x="193" y="79"/>
                    <a:pt x="115" y="0"/>
                    <a:pt x="85" y="43"/>
                  </a:cubicBezTo>
                  <a:cubicBezTo>
                    <a:pt x="70" y="65"/>
                    <a:pt x="88" y="78"/>
                    <a:pt x="106" y="99"/>
                  </a:cubicBezTo>
                  <a:cubicBezTo>
                    <a:pt x="130" y="128"/>
                    <a:pt x="153" y="124"/>
                    <a:pt x="165" y="132"/>
                  </a:cubicBezTo>
                  <a:cubicBezTo>
                    <a:pt x="219" y="169"/>
                    <a:pt x="259" y="195"/>
                    <a:pt x="259" y="195"/>
                  </a:cubicBezTo>
                  <a:cubicBezTo>
                    <a:pt x="169" y="227"/>
                    <a:pt x="169" y="227"/>
                    <a:pt x="169" y="227"/>
                  </a:cubicBezTo>
                  <a:cubicBezTo>
                    <a:pt x="169" y="227"/>
                    <a:pt x="139" y="216"/>
                    <a:pt x="125" y="220"/>
                  </a:cubicBezTo>
                  <a:cubicBezTo>
                    <a:pt x="112" y="225"/>
                    <a:pt x="91" y="237"/>
                    <a:pt x="70" y="238"/>
                  </a:cubicBezTo>
                  <a:cubicBezTo>
                    <a:pt x="24" y="238"/>
                    <a:pt x="0" y="315"/>
                    <a:pt x="110" y="301"/>
                  </a:cubicBezTo>
                  <a:cubicBezTo>
                    <a:pt x="220" y="286"/>
                    <a:pt x="295" y="269"/>
                    <a:pt x="295" y="269"/>
                  </a:cubicBezTo>
                  <a:cubicBezTo>
                    <a:pt x="165" y="355"/>
                    <a:pt x="165" y="355"/>
                    <a:pt x="165" y="355"/>
                  </a:cubicBezTo>
                  <a:cubicBezTo>
                    <a:pt x="165" y="355"/>
                    <a:pt x="127" y="371"/>
                    <a:pt x="112" y="370"/>
                  </a:cubicBezTo>
                  <a:cubicBezTo>
                    <a:pt x="68" y="365"/>
                    <a:pt x="46" y="418"/>
                    <a:pt x="123" y="427"/>
                  </a:cubicBezTo>
                  <a:cubicBezTo>
                    <a:pt x="200" y="436"/>
                    <a:pt x="198" y="418"/>
                    <a:pt x="198" y="418"/>
                  </a:cubicBezTo>
                  <a:cubicBezTo>
                    <a:pt x="268" y="418"/>
                    <a:pt x="268" y="418"/>
                    <a:pt x="268" y="418"/>
                  </a:cubicBezTo>
                  <a:cubicBezTo>
                    <a:pt x="417" y="447"/>
                    <a:pt x="417" y="447"/>
                    <a:pt x="417" y="447"/>
                  </a:cubicBezTo>
                  <a:cubicBezTo>
                    <a:pt x="502" y="185"/>
                    <a:pt x="502" y="185"/>
                    <a:pt x="502" y="185"/>
                  </a:cubicBezTo>
                  <a:cubicBezTo>
                    <a:pt x="416" y="164"/>
                    <a:pt x="416" y="164"/>
                    <a:pt x="416" y="164"/>
                  </a:cubicBezTo>
                </a:path>
              </a:pathLst>
            </a:custGeom>
            <a:solidFill>
              <a:srgbClr val="FCDEB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ïṧḷïḓê-Freeform 29">
              <a:extLst>
                <a:ext uri="{FF2B5EF4-FFF2-40B4-BE49-F238E27FC236}">
                  <a16:creationId xmlns:a16="http://schemas.microsoft.com/office/drawing/2014/main" id="{2DF3097D-FCAA-466A-AE80-94204DD7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023" y="3086099"/>
              <a:ext cx="1398524" cy="2852776"/>
            </a:xfrm>
            <a:custGeom>
              <a:avLst/>
              <a:gdLst>
                <a:gd name="T0" fmla="*/ 308 w 308"/>
                <a:gd name="T1" fmla="*/ 588 h 632"/>
                <a:gd name="T2" fmla="*/ 264 w 308"/>
                <a:gd name="T3" fmla="*/ 632 h 632"/>
                <a:gd name="T4" fmla="*/ 44 w 308"/>
                <a:gd name="T5" fmla="*/ 632 h 632"/>
                <a:gd name="T6" fmla="*/ 0 w 308"/>
                <a:gd name="T7" fmla="*/ 588 h 632"/>
                <a:gd name="T8" fmla="*/ 0 w 308"/>
                <a:gd name="T9" fmla="*/ 44 h 632"/>
                <a:gd name="T10" fmla="*/ 44 w 308"/>
                <a:gd name="T11" fmla="*/ 0 h 632"/>
                <a:gd name="T12" fmla="*/ 264 w 308"/>
                <a:gd name="T13" fmla="*/ 0 h 632"/>
                <a:gd name="T14" fmla="*/ 308 w 308"/>
                <a:gd name="T15" fmla="*/ 44 h 632"/>
                <a:gd name="T16" fmla="*/ 308 w 308"/>
                <a:gd name="T17" fmla="*/ 588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632">
                  <a:moveTo>
                    <a:pt x="308" y="588"/>
                  </a:moveTo>
                  <a:cubicBezTo>
                    <a:pt x="308" y="612"/>
                    <a:pt x="288" y="632"/>
                    <a:pt x="264" y="632"/>
                  </a:cubicBezTo>
                  <a:cubicBezTo>
                    <a:pt x="44" y="632"/>
                    <a:pt x="44" y="632"/>
                    <a:pt x="44" y="632"/>
                  </a:cubicBezTo>
                  <a:cubicBezTo>
                    <a:pt x="20" y="632"/>
                    <a:pt x="0" y="612"/>
                    <a:pt x="0" y="58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88" y="0"/>
                    <a:pt x="308" y="20"/>
                    <a:pt x="308" y="44"/>
                  </a:cubicBezTo>
                  <a:cubicBezTo>
                    <a:pt x="308" y="588"/>
                    <a:pt x="308" y="588"/>
                    <a:pt x="308" y="58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ïṧḷïḓê-Freeform 30">
              <a:extLst>
                <a:ext uri="{FF2B5EF4-FFF2-40B4-BE49-F238E27FC236}">
                  <a16:creationId xmlns:a16="http://schemas.microsoft.com/office/drawing/2014/main" id="{8CE1CF04-7688-4AA8-B7BB-25BF7E0E2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566" y="4824301"/>
              <a:ext cx="111457" cy="50422"/>
            </a:xfrm>
            <a:custGeom>
              <a:avLst/>
              <a:gdLst>
                <a:gd name="T0" fmla="*/ 0 w 24"/>
                <a:gd name="T1" fmla="*/ 0 h 11"/>
                <a:gd name="T2" fmla="*/ 0 w 24"/>
                <a:gd name="T3" fmla="*/ 0 h 11"/>
                <a:gd name="T4" fmla="*/ 24 w 24"/>
                <a:gd name="T5" fmla="*/ 11 h 11"/>
                <a:gd name="T6" fmla="*/ 24 w 24"/>
                <a:gd name="T7" fmla="*/ 11 h 11"/>
                <a:gd name="T8" fmla="*/ 0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7" y="9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7" y="8"/>
                    <a:pt x="9" y="6"/>
                    <a:pt x="0" y="0"/>
                  </a:cubicBezTo>
                </a:path>
              </a:pathLst>
            </a:custGeom>
            <a:solidFill>
              <a:srgbClr val="9D7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ïṧḷïḓê-Freeform 31">
              <a:extLst>
                <a:ext uri="{FF2B5EF4-FFF2-40B4-BE49-F238E27FC236}">
                  <a16:creationId xmlns:a16="http://schemas.microsoft.com/office/drawing/2014/main" id="{5C47830D-F774-4951-BDB8-3AA5B4932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566" y="5294014"/>
              <a:ext cx="47767" cy="7963"/>
            </a:xfrm>
            <a:custGeom>
              <a:avLst/>
              <a:gdLst>
                <a:gd name="T0" fmla="*/ 10 w 10"/>
                <a:gd name="T1" fmla="*/ 0 h 2"/>
                <a:gd name="T2" fmla="*/ 2 w 10"/>
                <a:gd name="T3" fmla="*/ 1 h 2"/>
                <a:gd name="T4" fmla="*/ 0 w 10"/>
                <a:gd name="T5" fmla="*/ 2 h 2"/>
                <a:gd name="T6" fmla="*/ 0 w 10"/>
                <a:gd name="T7" fmla="*/ 2 h 2"/>
                <a:gd name="T8" fmla="*/ 2 w 10"/>
                <a:gd name="T9" fmla="*/ 1 h 2"/>
                <a:gd name="T10" fmla="*/ 10 w 10"/>
                <a:gd name="T11" fmla="*/ 0 h 2"/>
                <a:gd name="T12" fmla="*/ 10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D7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ïṧḷïḓê-Freeform 32">
              <a:extLst>
                <a:ext uri="{FF2B5EF4-FFF2-40B4-BE49-F238E27FC236}">
                  <a16:creationId xmlns:a16="http://schemas.microsoft.com/office/drawing/2014/main" id="{AB76B40F-4450-4FD1-BD68-1B7F9438D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139" y="5641654"/>
              <a:ext cx="23884" cy="0"/>
            </a:xfrm>
            <a:custGeom>
              <a:avLst/>
              <a:gdLst>
                <a:gd name="T0" fmla="*/ 5 w 5"/>
                <a:gd name="T1" fmla="*/ 0 w 5"/>
                <a:gd name="T2" fmla="*/ 5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6C3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ïṧḷïḓê-Freeform 33">
              <a:extLst>
                <a:ext uri="{FF2B5EF4-FFF2-40B4-BE49-F238E27FC236}">
                  <a16:creationId xmlns:a16="http://schemas.microsoft.com/office/drawing/2014/main" id="{8573BFCB-D37C-408B-8171-9DEC7273F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3333" y="5904376"/>
              <a:ext cx="148610" cy="53075"/>
            </a:xfrm>
            <a:custGeom>
              <a:avLst/>
              <a:gdLst>
                <a:gd name="T0" fmla="*/ 33 w 33"/>
                <a:gd name="T1" fmla="*/ 0 h 12"/>
                <a:gd name="T2" fmla="*/ 32 w 33"/>
                <a:gd name="T3" fmla="*/ 0 h 12"/>
                <a:gd name="T4" fmla="*/ 0 w 33"/>
                <a:gd name="T5" fmla="*/ 12 h 12"/>
                <a:gd name="T6" fmla="*/ 0 w 33"/>
                <a:gd name="T7" fmla="*/ 12 h 12"/>
                <a:gd name="T8" fmla="*/ 32 w 33"/>
                <a:gd name="T9" fmla="*/ 1 h 12"/>
                <a:gd name="T10" fmla="*/ 33 w 33"/>
                <a:gd name="T11" fmla="*/ 0 h 12"/>
                <a:gd name="T12" fmla="*/ 33 w 3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2">
                  <a:moveTo>
                    <a:pt x="33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15" y="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6" y="8"/>
                    <a:pt x="32" y="1"/>
                    <a:pt x="32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9D7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564A538-8D48-4AD9-B717-A93FF3A93285}"/>
                </a:ext>
              </a:extLst>
            </p:cNvPr>
            <p:cNvGrpSpPr/>
            <p:nvPr/>
          </p:nvGrpSpPr>
          <p:grpSpPr>
            <a:xfrm>
              <a:off x="5285570" y="4450125"/>
              <a:ext cx="1321565" cy="1578980"/>
              <a:chOff x="4778055" y="2602014"/>
              <a:chExt cx="1200159" cy="1433926"/>
            </a:xfrm>
            <a:solidFill>
              <a:srgbClr val="F6BD7E"/>
            </a:solidFill>
          </p:grpSpPr>
          <p:sp>
            <p:nvSpPr>
              <p:cNvPr id="52" name="ïṧḷïḓê-Freeform 51">
                <a:extLst>
                  <a:ext uri="{FF2B5EF4-FFF2-40B4-BE49-F238E27FC236}">
                    <a16:creationId xmlns:a16="http://schemas.microsoft.com/office/drawing/2014/main" id="{A717A517-13E9-499C-9FCC-5FFAE70D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055" y="2602014"/>
                <a:ext cx="101218" cy="385593"/>
              </a:xfrm>
              <a:custGeom>
                <a:avLst/>
                <a:gdLst>
                  <a:gd name="T0" fmla="*/ 0 w 24"/>
                  <a:gd name="T1" fmla="*/ 0 h 94"/>
                  <a:gd name="T2" fmla="*/ 0 w 24"/>
                  <a:gd name="T3" fmla="*/ 83 h 94"/>
                  <a:gd name="T4" fmla="*/ 24 w 24"/>
                  <a:gd name="T5" fmla="*/ 94 h 94"/>
                  <a:gd name="T6" fmla="*/ 24 w 24"/>
                  <a:gd name="T7" fmla="*/ 11 h 94"/>
                  <a:gd name="T8" fmla="*/ 0 w 2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94">
                    <a:moveTo>
                      <a:pt x="0" y="0"/>
                    </a:moveTo>
                    <a:cubicBezTo>
                      <a:pt x="0" y="83"/>
                      <a:pt x="0" y="83"/>
                      <a:pt x="0" y="83"/>
                    </a:cubicBezTo>
                    <a:cubicBezTo>
                      <a:pt x="9" y="89"/>
                      <a:pt x="17" y="91"/>
                      <a:pt x="24" y="9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16" y="6"/>
                      <a:pt x="8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ïṧḷïḓê-Freeform 52">
                <a:extLst>
                  <a:ext uri="{FF2B5EF4-FFF2-40B4-BE49-F238E27FC236}">
                    <a16:creationId xmlns:a16="http://schemas.microsoft.com/office/drawing/2014/main" id="{20510303-DD87-4965-81B0-FF0C48E06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055" y="3368380"/>
                <a:ext cx="101218" cy="327754"/>
              </a:xfrm>
              <a:custGeom>
                <a:avLst/>
                <a:gdLst>
                  <a:gd name="T0" fmla="*/ 10 w 24"/>
                  <a:gd name="T1" fmla="*/ 0 h 80"/>
                  <a:gd name="T2" fmla="*/ 2 w 24"/>
                  <a:gd name="T3" fmla="*/ 1 h 80"/>
                  <a:gd name="T4" fmla="*/ 0 w 24"/>
                  <a:gd name="T5" fmla="*/ 2 h 80"/>
                  <a:gd name="T6" fmla="*/ 0 w 24"/>
                  <a:gd name="T7" fmla="*/ 80 h 80"/>
                  <a:gd name="T8" fmla="*/ 19 w 24"/>
                  <a:gd name="T9" fmla="*/ 77 h 80"/>
                  <a:gd name="T10" fmla="*/ 24 w 24"/>
                  <a:gd name="T11" fmla="*/ 77 h 80"/>
                  <a:gd name="T12" fmla="*/ 24 w 24"/>
                  <a:gd name="T13" fmla="*/ 2 h 80"/>
                  <a:gd name="T14" fmla="*/ 10 w 24"/>
                  <a:gd name="T1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80">
                    <a:moveTo>
                      <a:pt x="10" y="0"/>
                    </a:moveTo>
                    <a:cubicBezTo>
                      <a:pt x="7" y="0"/>
                      <a:pt x="5" y="0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6" y="79"/>
                      <a:pt x="13" y="78"/>
                      <a:pt x="19" y="77"/>
                    </a:cubicBezTo>
                    <a:cubicBezTo>
                      <a:pt x="21" y="77"/>
                      <a:pt x="22" y="77"/>
                      <a:pt x="24" y="77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19" y="1"/>
                      <a:pt x="14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4" name="ïṧḷïḓê-Freeform 53">
                <a:extLst>
                  <a:ext uri="{FF2B5EF4-FFF2-40B4-BE49-F238E27FC236}">
                    <a16:creationId xmlns:a16="http://schemas.microsoft.com/office/drawing/2014/main" id="{5C66658D-AF73-436C-9F41-66C1C9424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1434" y="3922671"/>
                <a:ext cx="1156780" cy="113269"/>
              </a:xfrm>
              <a:custGeom>
                <a:avLst/>
                <a:gdLst>
                  <a:gd name="T0" fmla="*/ 281 w 281"/>
                  <a:gd name="T1" fmla="*/ 8 h 28"/>
                  <a:gd name="T2" fmla="*/ 278 w 281"/>
                  <a:gd name="T3" fmla="*/ 8 h 28"/>
                  <a:gd name="T4" fmla="*/ 251 w 281"/>
                  <a:gd name="T5" fmla="*/ 8 h 28"/>
                  <a:gd name="T6" fmla="*/ 253 w 281"/>
                  <a:gd name="T7" fmla="*/ 28 h 28"/>
                  <a:gd name="T8" fmla="*/ 254 w 281"/>
                  <a:gd name="T9" fmla="*/ 28 h 28"/>
                  <a:gd name="T10" fmla="*/ 279 w 281"/>
                  <a:gd name="T11" fmla="*/ 20 h 28"/>
                  <a:gd name="T12" fmla="*/ 281 w 281"/>
                  <a:gd name="T13" fmla="*/ 8 h 28"/>
                  <a:gd name="T14" fmla="*/ 33 w 281"/>
                  <a:gd name="T15" fmla="*/ 0 h 28"/>
                  <a:gd name="T16" fmla="*/ 32 w 281"/>
                  <a:gd name="T17" fmla="*/ 1 h 28"/>
                  <a:gd name="T18" fmla="*/ 0 w 281"/>
                  <a:gd name="T19" fmla="*/ 12 h 28"/>
                  <a:gd name="T20" fmla="*/ 34 w 281"/>
                  <a:gd name="T21" fmla="*/ 28 h 28"/>
                  <a:gd name="T22" fmla="*/ 127 w 281"/>
                  <a:gd name="T23" fmla="*/ 28 h 28"/>
                  <a:gd name="T24" fmla="*/ 132 w 281"/>
                  <a:gd name="T25" fmla="*/ 8 h 28"/>
                  <a:gd name="T26" fmla="*/ 58 w 281"/>
                  <a:gd name="T27" fmla="*/ 8 h 28"/>
                  <a:gd name="T28" fmla="*/ 33 w 281"/>
                  <a:gd name="T2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1" h="28">
                    <a:moveTo>
                      <a:pt x="281" y="8"/>
                    </a:moveTo>
                    <a:cubicBezTo>
                      <a:pt x="280" y="8"/>
                      <a:pt x="279" y="8"/>
                      <a:pt x="278" y="8"/>
                    </a:cubicBezTo>
                    <a:cubicBezTo>
                      <a:pt x="251" y="8"/>
                      <a:pt x="251" y="8"/>
                      <a:pt x="251" y="8"/>
                    </a:cubicBezTo>
                    <a:cubicBezTo>
                      <a:pt x="252" y="15"/>
                      <a:pt x="253" y="22"/>
                      <a:pt x="253" y="28"/>
                    </a:cubicBezTo>
                    <a:cubicBezTo>
                      <a:pt x="254" y="28"/>
                      <a:pt x="254" y="28"/>
                      <a:pt x="254" y="28"/>
                    </a:cubicBezTo>
                    <a:cubicBezTo>
                      <a:pt x="263" y="28"/>
                      <a:pt x="272" y="25"/>
                      <a:pt x="279" y="20"/>
                    </a:cubicBezTo>
                    <a:cubicBezTo>
                      <a:pt x="280" y="16"/>
                      <a:pt x="280" y="12"/>
                      <a:pt x="281" y="8"/>
                    </a:cubicBezTo>
                    <a:moveTo>
                      <a:pt x="33" y="0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16" y="8"/>
                      <a:pt x="0" y="12"/>
                    </a:cubicBezTo>
                    <a:cubicBezTo>
                      <a:pt x="8" y="22"/>
                      <a:pt x="20" y="28"/>
                      <a:pt x="34" y="28"/>
                    </a:cubicBezTo>
                    <a:cubicBezTo>
                      <a:pt x="127" y="28"/>
                      <a:pt x="127" y="28"/>
                      <a:pt x="127" y="28"/>
                    </a:cubicBezTo>
                    <a:cubicBezTo>
                      <a:pt x="129" y="21"/>
                      <a:pt x="131" y="15"/>
                      <a:pt x="132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49" y="8"/>
                      <a:pt x="40" y="5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6" name="ïṧḷïḓê-Freeform 35">
              <a:extLst>
                <a:ext uri="{FF2B5EF4-FFF2-40B4-BE49-F238E27FC236}">
                  <a16:creationId xmlns:a16="http://schemas.microsoft.com/office/drawing/2014/main" id="{EEA79F28-DDD9-4609-A5EF-220DB6091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0099" y="3282476"/>
              <a:ext cx="1289720" cy="2314066"/>
            </a:xfrm>
            <a:custGeom>
              <a:avLst/>
              <a:gdLst>
                <a:gd name="T0" fmla="*/ 284 w 284"/>
                <a:gd name="T1" fmla="*/ 495 h 512"/>
                <a:gd name="T2" fmla="*/ 266 w 284"/>
                <a:gd name="T3" fmla="*/ 512 h 512"/>
                <a:gd name="T4" fmla="*/ 15 w 284"/>
                <a:gd name="T5" fmla="*/ 512 h 512"/>
                <a:gd name="T6" fmla="*/ 0 w 284"/>
                <a:gd name="T7" fmla="*/ 495 h 512"/>
                <a:gd name="T8" fmla="*/ 0 w 284"/>
                <a:gd name="T9" fmla="*/ 19 h 512"/>
                <a:gd name="T10" fmla="*/ 15 w 284"/>
                <a:gd name="T11" fmla="*/ 0 h 512"/>
                <a:gd name="T12" fmla="*/ 266 w 284"/>
                <a:gd name="T13" fmla="*/ 0 h 512"/>
                <a:gd name="T14" fmla="*/ 284 w 284"/>
                <a:gd name="T15" fmla="*/ 19 h 512"/>
                <a:gd name="T16" fmla="*/ 284 w 284"/>
                <a:gd name="T17" fmla="*/ 495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512">
                  <a:moveTo>
                    <a:pt x="284" y="495"/>
                  </a:moveTo>
                  <a:cubicBezTo>
                    <a:pt x="284" y="504"/>
                    <a:pt x="275" y="512"/>
                    <a:pt x="266" y="512"/>
                  </a:cubicBezTo>
                  <a:cubicBezTo>
                    <a:pt x="15" y="512"/>
                    <a:pt x="15" y="512"/>
                    <a:pt x="15" y="512"/>
                  </a:cubicBezTo>
                  <a:cubicBezTo>
                    <a:pt x="6" y="512"/>
                    <a:pt x="0" y="504"/>
                    <a:pt x="0" y="49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0"/>
                    <a:pt x="6" y="0"/>
                    <a:pt x="15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75" y="0"/>
                    <a:pt x="284" y="10"/>
                    <a:pt x="284" y="19"/>
                  </a:cubicBezTo>
                  <a:cubicBezTo>
                    <a:pt x="284" y="495"/>
                    <a:pt x="284" y="495"/>
                    <a:pt x="284" y="495"/>
                  </a:cubicBezTo>
                </a:path>
              </a:pathLst>
            </a:custGeom>
            <a:solidFill>
              <a:srgbClr val="00436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ïṧḷïḓê-Freeform 36">
              <a:extLst>
                <a:ext uri="{FF2B5EF4-FFF2-40B4-BE49-F238E27FC236}">
                  <a16:creationId xmlns:a16="http://schemas.microsoft.com/office/drawing/2014/main" id="{03C517A1-B971-48D4-AE66-C5AEF0F0B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023" y="57398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ïṧḷïḓê-Freeform 37">
              <a:extLst>
                <a:ext uri="{FF2B5EF4-FFF2-40B4-BE49-F238E27FC236}">
                  <a16:creationId xmlns:a16="http://schemas.microsoft.com/office/drawing/2014/main" id="{A61F0D9A-A480-407A-8597-90B243C54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0099" y="3282476"/>
              <a:ext cx="1231337" cy="2314066"/>
            </a:xfrm>
            <a:custGeom>
              <a:avLst/>
              <a:gdLst>
                <a:gd name="T0" fmla="*/ 266 w 271"/>
                <a:gd name="T1" fmla="*/ 0 h 512"/>
                <a:gd name="T2" fmla="*/ 15 w 271"/>
                <a:gd name="T3" fmla="*/ 0 h 512"/>
                <a:gd name="T4" fmla="*/ 0 w 271"/>
                <a:gd name="T5" fmla="*/ 19 h 512"/>
                <a:gd name="T6" fmla="*/ 0 w 271"/>
                <a:gd name="T7" fmla="*/ 277 h 512"/>
                <a:gd name="T8" fmla="*/ 0 w 271"/>
                <a:gd name="T9" fmla="*/ 355 h 512"/>
                <a:gd name="T10" fmla="*/ 0 w 271"/>
                <a:gd name="T11" fmla="*/ 450 h 512"/>
                <a:gd name="T12" fmla="*/ 0 w 271"/>
                <a:gd name="T13" fmla="*/ 495 h 512"/>
                <a:gd name="T14" fmla="*/ 15 w 271"/>
                <a:gd name="T15" fmla="*/ 512 h 512"/>
                <a:gd name="T16" fmla="*/ 18 w 271"/>
                <a:gd name="T17" fmla="*/ 512 h 512"/>
                <a:gd name="T18" fmla="*/ 271 w 271"/>
                <a:gd name="T19" fmla="*/ 1 h 512"/>
                <a:gd name="T20" fmla="*/ 266 w 271"/>
                <a:gd name="T21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512">
                  <a:moveTo>
                    <a:pt x="26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10"/>
                    <a:pt x="0" y="19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0" y="495"/>
                    <a:pt x="0" y="495"/>
                    <a:pt x="0" y="495"/>
                  </a:cubicBezTo>
                  <a:cubicBezTo>
                    <a:pt x="0" y="504"/>
                    <a:pt x="6" y="512"/>
                    <a:pt x="15" y="512"/>
                  </a:cubicBezTo>
                  <a:cubicBezTo>
                    <a:pt x="18" y="512"/>
                    <a:pt x="18" y="512"/>
                    <a:pt x="18" y="512"/>
                  </a:cubicBezTo>
                  <a:cubicBezTo>
                    <a:pt x="271" y="1"/>
                    <a:pt x="271" y="1"/>
                    <a:pt x="271" y="1"/>
                  </a:cubicBezTo>
                  <a:cubicBezTo>
                    <a:pt x="269" y="0"/>
                    <a:pt x="268" y="0"/>
                    <a:pt x="266" y="0"/>
                  </a:cubicBezTo>
                </a:path>
              </a:pathLst>
            </a:custGeom>
            <a:solidFill>
              <a:srgbClr val="81D5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ïṧḷïḓê-Freeform 38">
              <a:extLst>
                <a:ext uri="{FF2B5EF4-FFF2-40B4-BE49-F238E27FC236}">
                  <a16:creationId xmlns:a16="http://schemas.microsoft.com/office/drawing/2014/main" id="{5F215CEC-67D8-43E9-8BE2-8CBE404DC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929" y="4266669"/>
              <a:ext cx="1624091" cy="3861199"/>
            </a:xfrm>
            <a:custGeom>
              <a:avLst/>
              <a:gdLst>
                <a:gd name="T0" fmla="*/ 95 w 358"/>
                <a:gd name="T1" fmla="*/ 855 h 855"/>
                <a:gd name="T2" fmla="*/ 68 w 358"/>
                <a:gd name="T3" fmla="*/ 697 h 855"/>
                <a:gd name="T4" fmla="*/ 11 w 358"/>
                <a:gd name="T5" fmla="*/ 432 h 855"/>
                <a:gd name="T6" fmla="*/ 37 w 358"/>
                <a:gd name="T7" fmla="*/ 279 h 855"/>
                <a:gd name="T8" fmla="*/ 77 w 358"/>
                <a:gd name="T9" fmla="*/ 102 h 855"/>
                <a:gd name="T10" fmla="*/ 138 w 358"/>
                <a:gd name="T11" fmla="*/ 267 h 855"/>
                <a:gd name="T12" fmla="*/ 158 w 358"/>
                <a:gd name="T13" fmla="*/ 429 h 855"/>
                <a:gd name="T14" fmla="*/ 189 w 358"/>
                <a:gd name="T15" fmla="*/ 275 h 855"/>
                <a:gd name="T16" fmla="*/ 220 w 358"/>
                <a:gd name="T17" fmla="*/ 204 h 855"/>
                <a:gd name="T18" fmla="*/ 202 w 358"/>
                <a:gd name="T19" fmla="*/ 135 h 855"/>
                <a:gd name="T20" fmla="*/ 213 w 358"/>
                <a:gd name="T21" fmla="*/ 45 h 855"/>
                <a:gd name="T22" fmla="*/ 211 w 358"/>
                <a:gd name="T23" fmla="*/ 0 h 855"/>
                <a:gd name="T24" fmla="*/ 301 w 358"/>
                <a:gd name="T25" fmla="*/ 75 h 855"/>
                <a:gd name="T26" fmla="*/ 336 w 358"/>
                <a:gd name="T27" fmla="*/ 253 h 855"/>
                <a:gd name="T28" fmla="*/ 301 w 358"/>
                <a:gd name="T29" fmla="*/ 548 h 855"/>
                <a:gd name="T30" fmla="*/ 297 w 358"/>
                <a:gd name="T31" fmla="*/ 855 h 855"/>
                <a:gd name="T32" fmla="*/ 95 w 358"/>
                <a:gd name="T33" fmla="*/ 85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855">
                  <a:moveTo>
                    <a:pt x="95" y="855"/>
                  </a:moveTo>
                  <a:cubicBezTo>
                    <a:pt x="95" y="855"/>
                    <a:pt x="90" y="772"/>
                    <a:pt x="68" y="697"/>
                  </a:cubicBezTo>
                  <a:cubicBezTo>
                    <a:pt x="46" y="622"/>
                    <a:pt x="0" y="490"/>
                    <a:pt x="11" y="432"/>
                  </a:cubicBezTo>
                  <a:cubicBezTo>
                    <a:pt x="22" y="375"/>
                    <a:pt x="42" y="330"/>
                    <a:pt x="37" y="279"/>
                  </a:cubicBezTo>
                  <a:cubicBezTo>
                    <a:pt x="33" y="227"/>
                    <a:pt x="13" y="111"/>
                    <a:pt x="77" y="102"/>
                  </a:cubicBezTo>
                  <a:cubicBezTo>
                    <a:pt x="141" y="93"/>
                    <a:pt x="134" y="218"/>
                    <a:pt x="138" y="267"/>
                  </a:cubicBezTo>
                  <a:cubicBezTo>
                    <a:pt x="143" y="315"/>
                    <a:pt x="143" y="432"/>
                    <a:pt x="158" y="429"/>
                  </a:cubicBezTo>
                  <a:cubicBezTo>
                    <a:pt x="174" y="427"/>
                    <a:pt x="176" y="315"/>
                    <a:pt x="189" y="275"/>
                  </a:cubicBezTo>
                  <a:cubicBezTo>
                    <a:pt x="202" y="236"/>
                    <a:pt x="220" y="204"/>
                    <a:pt x="220" y="204"/>
                  </a:cubicBezTo>
                  <a:cubicBezTo>
                    <a:pt x="220" y="204"/>
                    <a:pt x="200" y="161"/>
                    <a:pt x="202" y="135"/>
                  </a:cubicBezTo>
                  <a:cubicBezTo>
                    <a:pt x="203" y="120"/>
                    <a:pt x="209" y="78"/>
                    <a:pt x="213" y="45"/>
                  </a:cubicBezTo>
                  <a:cubicBezTo>
                    <a:pt x="217" y="20"/>
                    <a:pt x="211" y="0"/>
                    <a:pt x="211" y="0"/>
                  </a:cubicBezTo>
                  <a:cubicBezTo>
                    <a:pt x="211" y="0"/>
                    <a:pt x="299" y="62"/>
                    <a:pt x="301" y="75"/>
                  </a:cubicBezTo>
                  <a:cubicBezTo>
                    <a:pt x="303" y="88"/>
                    <a:pt x="325" y="217"/>
                    <a:pt x="336" y="253"/>
                  </a:cubicBezTo>
                  <a:cubicBezTo>
                    <a:pt x="358" y="326"/>
                    <a:pt x="335" y="347"/>
                    <a:pt x="301" y="548"/>
                  </a:cubicBezTo>
                  <a:cubicBezTo>
                    <a:pt x="269" y="739"/>
                    <a:pt x="297" y="855"/>
                    <a:pt x="297" y="855"/>
                  </a:cubicBezTo>
                  <a:cubicBezTo>
                    <a:pt x="95" y="855"/>
                    <a:pt x="95" y="855"/>
                    <a:pt x="95" y="855"/>
                  </a:cubicBezTo>
                </a:path>
              </a:pathLst>
            </a:custGeom>
            <a:solidFill>
              <a:srgbClr val="FCDEB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ïṧḷïḓê-Freeform 39">
              <a:extLst>
                <a:ext uri="{FF2B5EF4-FFF2-40B4-BE49-F238E27FC236}">
                  <a16:creationId xmlns:a16="http://schemas.microsoft.com/office/drawing/2014/main" id="{5D826B59-C4B0-417B-9ABF-6C049DDE0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0760" y="487472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48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ïṧḷïḓê-Freeform 40">
              <a:extLst>
                <a:ext uri="{FF2B5EF4-FFF2-40B4-BE49-F238E27FC236}">
                  <a16:creationId xmlns:a16="http://schemas.microsoft.com/office/drawing/2014/main" id="{F35284E9-A3CD-418F-9130-9EE732FBE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404" y="6029101"/>
              <a:ext cx="7963" cy="74305"/>
            </a:xfrm>
            <a:custGeom>
              <a:avLst/>
              <a:gdLst>
                <a:gd name="T0" fmla="*/ 0 w 2"/>
                <a:gd name="T1" fmla="*/ 0 h 16"/>
                <a:gd name="T2" fmla="*/ 0 w 2"/>
                <a:gd name="T3" fmla="*/ 0 h 16"/>
                <a:gd name="T4" fmla="*/ 2 w 2"/>
                <a:gd name="T5" fmla="*/ 16 h 16"/>
                <a:gd name="T6" fmla="*/ 2 w 2"/>
                <a:gd name="T7" fmla="*/ 16 h 16"/>
                <a:gd name="T8" fmla="*/ 0 w 2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2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1"/>
                    <a:pt x="1" y="6"/>
                    <a:pt x="0" y="0"/>
                  </a:cubicBezTo>
                </a:path>
              </a:pathLst>
            </a:custGeom>
            <a:solidFill>
              <a:srgbClr val="EB7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ïṧḷïḓê-Freeform 41">
              <a:extLst>
                <a:ext uri="{FF2B5EF4-FFF2-40B4-BE49-F238E27FC236}">
                  <a16:creationId xmlns:a16="http://schemas.microsoft.com/office/drawing/2014/main" id="{9088FF4F-A58A-4450-AF62-BA5042C84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789" y="5938873"/>
              <a:ext cx="10615" cy="90228"/>
            </a:xfrm>
            <a:custGeom>
              <a:avLst/>
              <a:gdLst>
                <a:gd name="T0" fmla="*/ 0 w 2"/>
                <a:gd name="T1" fmla="*/ 0 h 20"/>
                <a:gd name="T2" fmla="*/ 0 w 2"/>
                <a:gd name="T3" fmla="*/ 0 h 20"/>
                <a:gd name="T4" fmla="*/ 2 w 2"/>
                <a:gd name="T5" fmla="*/ 20 h 20"/>
                <a:gd name="T6" fmla="*/ 2 w 2"/>
                <a:gd name="T7" fmla="*/ 20 h 20"/>
                <a:gd name="T8" fmla="*/ 0 w 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2" y="14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4"/>
                    <a:pt x="1" y="7"/>
                    <a:pt x="0" y="0"/>
                  </a:cubicBezTo>
                </a:path>
              </a:pathLst>
            </a:custGeom>
            <a:solidFill>
              <a:srgbClr val="EA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ïṧḷïḓê-Freeform 42">
              <a:extLst>
                <a:ext uri="{FF2B5EF4-FFF2-40B4-BE49-F238E27FC236}">
                  <a16:creationId xmlns:a16="http://schemas.microsoft.com/office/drawing/2014/main" id="{B723B26A-9620-4F96-B617-D1911B9FF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214" y="5596542"/>
              <a:ext cx="18577" cy="342334"/>
            </a:xfrm>
            <a:custGeom>
              <a:avLst/>
              <a:gdLst>
                <a:gd name="T0" fmla="*/ 0 w 4"/>
                <a:gd name="T1" fmla="*/ 0 h 76"/>
                <a:gd name="T2" fmla="*/ 0 w 4"/>
                <a:gd name="T3" fmla="*/ 0 h 76"/>
                <a:gd name="T4" fmla="*/ 4 w 4"/>
                <a:gd name="T5" fmla="*/ 76 h 76"/>
                <a:gd name="T6" fmla="*/ 4 w 4"/>
                <a:gd name="T7" fmla="*/ 76 h 76"/>
                <a:gd name="T8" fmla="*/ 0 w 4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3"/>
                    <a:pt x="3" y="52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52"/>
                    <a:pt x="2" y="23"/>
                    <a:pt x="0" y="0"/>
                  </a:cubicBezTo>
                </a:path>
              </a:pathLst>
            </a:custGeom>
            <a:solidFill>
              <a:srgbClr val="C6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ïṧḷïḓê-Freeform 43">
              <a:extLst>
                <a:ext uri="{FF2B5EF4-FFF2-40B4-BE49-F238E27FC236}">
                  <a16:creationId xmlns:a16="http://schemas.microsoft.com/office/drawing/2014/main" id="{92411019-1B50-4721-9367-99AAEF48C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943" y="5378934"/>
              <a:ext cx="13270" cy="217607"/>
            </a:xfrm>
            <a:custGeom>
              <a:avLst/>
              <a:gdLst>
                <a:gd name="T0" fmla="*/ 0 w 3"/>
                <a:gd name="T1" fmla="*/ 0 h 48"/>
                <a:gd name="T2" fmla="*/ 1 w 3"/>
                <a:gd name="T3" fmla="*/ 20 h 48"/>
                <a:gd name="T4" fmla="*/ 3 w 3"/>
                <a:gd name="T5" fmla="*/ 48 h 48"/>
                <a:gd name="T6" fmla="*/ 3 w 3"/>
                <a:gd name="T7" fmla="*/ 48 h 48"/>
                <a:gd name="T8" fmla="*/ 1 w 3"/>
                <a:gd name="T9" fmla="*/ 20 h 48"/>
                <a:gd name="T10" fmla="*/ 0 w 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8">
                  <a:moveTo>
                    <a:pt x="0" y="0"/>
                  </a:moveTo>
                  <a:cubicBezTo>
                    <a:pt x="1" y="8"/>
                    <a:pt x="1" y="14"/>
                    <a:pt x="1" y="20"/>
                  </a:cubicBezTo>
                  <a:cubicBezTo>
                    <a:pt x="2" y="28"/>
                    <a:pt x="3" y="37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37"/>
                    <a:pt x="2" y="27"/>
                    <a:pt x="1" y="20"/>
                  </a:cubicBezTo>
                  <a:cubicBezTo>
                    <a:pt x="1" y="14"/>
                    <a:pt x="1" y="8"/>
                    <a:pt x="0" y="0"/>
                  </a:cubicBezTo>
                </a:path>
              </a:pathLst>
            </a:custGeom>
            <a:solidFill>
              <a:srgbClr val="00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40AD0C8B-07AA-4649-A77E-18C2C4683B30}"/>
                </a:ext>
              </a:extLst>
            </p:cNvPr>
            <p:cNvGrpSpPr/>
            <p:nvPr/>
          </p:nvGrpSpPr>
          <p:grpSpPr>
            <a:xfrm>
              <a:off x="6235611" y="4723459"/>
              <a:ext cx="1207456" cy="3274722"/>
              <a:chOff x="5640820" y="2850239"/>
              <a:chExt cx="1096532" cy="2973890"/>
            </a:xfrm>
            <a:solidFill>
              <a:srgbClr val="F6BD7E"/>
            </a:solidFill>
          </p:grpSpPr>
          <p:sp>
            <p:nvSpPr>
              <p:cNvPr id="50" name="ïṧḷïḓê-Freeform 49">
                <a:extLst>
                  <a:ext uri="{FF2B5EF4-FFF2-40B4-BE49-F238E27FC236}">
                    <a16:creationId xmlns:a16="http://schemas.microsoft.com/office/drawing/2014/main" id="{9BADD417-E9DA-435B-BB7E-55AC975B1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2812" y="2987607"/>
                <a:ext cx="614540" cy="2836522"/>
              </a:xfrm>
              <a:custGeom>
                <a:avLst/>
                <a:gdLst>
                  <a:gd name="T0" fmla="*/ 102 w 149"/>
                  <a:gd name="T1" fmla="*/ 0 h 692"/>
                  <a:gd name="T2" fmla="*/ 113 w 149"/>
                  <a:gd name="T3" fmla="*/ 160 h 692"/>
                  <a:gd name="T4" fmla="*/ 41 w 149"/>
                  <a:gd name="T5" fmla="*/ 385 h 692"/>
                  <a:gd name="T6" fmla="*/ 26 w 149"/>
                  <a:gd name="T7" fmla="*/ 688 h 692"/>
                  <a:gd name="T8" fmla="*/ 0 w 149"/>
                  <a:gd name="T9" fmla="*/ 688 h 692"/>
                  <a:gd name="T10" fmla="*/ 0 w 149"/>
                  <a:gd name="T11" fmla="*/ 692 h 692"/>
                  <a:gd name="T12" fmla="*/ 83 w 149"/>
                  <a:gd name="T13" fmla="*/ 692 h 692"/>
                  <a:gd name="T14" fmla="*/ 77 w 149"/>
                  <a:gd name="T15" fmla="*/ 587 h 692"/>
                  <a:gd name="T16" fmla="*/ 92 w 149"/>
                  <a:gd name="T17" fmla="*/ 412 h 692"/>
                  <a:gd name="T18" fmla="*/ 127 w 149"/>
                  <a:gd name="T19" fmla="*/ 118 h 692"/>
                  <a:gd name="T20" fmla="*/ 102 w 149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692">
                    <a:moveTo>
                      <a:pt x="102" y="0"/>
                    </a:moveTo>
                    <a:cubicBezTo>
                      <a:pt x="102" y="2"/>
                      <a:pt x="110" y="141"/>
                      <a:pt x="113" y="160"/>
                    </a:cubicBezTo>
                    <a:cubicBezTo>
                      <a:pt x="117" y="179"/>
                      <a:pt x="65" y="311"/>
                      <a:pt x="41" y="385"/>
                    </a:cubicBezTo>
                    <a:cubicBezTo>
                      <a:pt x="16" y="460"/>
                      <a:pt x="26" y="688"/>
                      <a:pt x="26" y="688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83" y="692"/>
                      <a:pt x="83" y="692"/>
                      <a:pt x="83" y="692"/>
                    </a:cubicBezTo>
                    <a:cubicBezTo>
                      <a:pt x="80" y="670"/>
                      <a:pt x="77" y="634"/>
                      <a:pt x="77" y="587"/>
                    </a:cubicBezTo>
                    <a:cubicBezTo>
                      <a:pt x="77" y="540"/>
                      <a:pt x="80" y="481"/>
                      <a:pt x="92" y="412"/>
                    </a:cubicBezTo>
                    <a:cubicBezTo>
                      <a:pt x="126" y="211"/>
                      <a:pt x="149" y="191"/>
                      <a:pt x="127" y="118"/>
                    </a:cubicBezTo>
                    <a:cubicBezTo>
                      <a:pt x="120" y="97"/>
                      <a:pt x="110" y="43"/>
                      <a:pt x="10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ïṧḷïḓê-Freeform 50">
                <a:extLst>
                  <a:ext uri="{FF2B5EF4-FFF2-40B4-BE49-F238E27FC236}">
                    <a16:creationId xmlns:a16="http://schemas.microsoft.com/office/drawing/2014/main" id="{18857EBA-0956-45C4-BE30-D7D008510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0820" y="2850239"/>
                <a:ext cx="231356" cy="1253178"/>
              </a:xfrm>
              <a:custGeom>
                <a:avLst/>
                <a:gdLst>
                  <a:gd name="T0" fmla="*/ 0 w 56"/>
                  <a:gd name="T1" fmla="*/ 0 h 305"/>
                  <a:gd name="T2" fmla="*/ 17 w 56"/>
                  <a:gd name="T3" fmla="*/ 119 h 305"/>
                  <a:gd name="T4" fmla="*/ 56 w 56"/>
                  <a:gd name="T5" fmla="*/ 305 h 305"/>
                  <a:gd name="T6" fmla="*/ 54 w 56"/>
                  <a:gd name="T7" fmla="*/ 289 h 305"/>
                  <a:gd name="T8" fmla="*/ 52 w 56"/>
                  <a:gd name="T9" fmla="*/ 269 h 305"/>
                  <a:gd name="T10" fmla="*/ 52 w 56"/>
                  <a:gd name="T11" fmla="*/ 269 h 305"/>
                  <a:gd name="T12" fmla="*/ 48 w 56"/>
                  <a:gd name="T13" fmla="*/ 193 h 305"/>
                  <a:gd name="T14" fmla="*/ 46 w 56"/>
                  <a:gd name="T15" fmla="*/ 165 h 305"/>
                  <a:gd name="T16" fmla="*/ 45 w 56"/>
                  <a:gd name="T17" fmla="*/ 145 h 305"/>
                  <a:gd name="T18" fmla="*/ 0 w 56"/>
                  <a:gd name="T19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05">
                    <a:moveTo>
                      <a:pt x="0" y="0"/>
                    </a:moveTo>
                    <a:cubicBezTo>
                      <a:pt x="8" y="24"/>
                      <a:pt x="17" y="63"/>
                      <a:pt x="17" y="119"/>
                    </a:cubicBezTo>
                    <a:cubicBezTo>
                      <a:pt x="16" y="194"/>
                      <a:pt x="42" y="269"/>
                      <a:pt x="56" y="305"/>
                    </a:cubicBezTo>
                    <a:cubicBezTo>
                      <a:pt x="56" y="300"/>
                      <a:pt x="55" y="295"/>
                      <a:pt x="54" y="289"/>
                    </a:cubicBezTo>
                    <a:cubicBezTo>
                      <a:pt x="54" y="283"/>
                      <a:pt x="53" y="276"/>
                      <a:pt x="52" y="26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1" y="245"/>
                      <a:pt x="50" y="216"/>
                      <a:pt x="48" y="193"/>
                    </a:cubicBezTo>
                    <a:cubicBezTo>
                      <a:pt x="48" y="182"/>
                      <a:pt x="47" y="173"/>
                      <a:pt x="46" y="165"/>
                    </a:cubicBezTo>
                    <a:cubicBezTo>
                      <a:pt x="46" y="159"/>
                      <a:pt x="46" y="153"/>
                      <a:pt x="45" y="145"/>
                    </a:cubicBezTo>
                    <a:cubicBezTo>
                      <a:pt x="43" y="95"/>
                      <a:pt x="42" y="1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FD4770E-87B8-4444-9368-4A51C96582C3}"/>
                </a:ext>
              </a:extLst>
            </p:cNvPr>
            <p:cNvGrpSpPr/>
            <p:nvPr/>
          </p:nvGrpSpPr>
          <p:grpSpPr>
            <a:xfrm>
              <a:off x="5919605" y="3172594"/>
              <a:ext cx="350658" cy="42311"/>
              <a:chOff x="5472855" y="3198019"/>
              <a:chExt cx="724042" cy="87364"/>
            </a:xfrm>
          </p:grpSpPr>
          <p:sp>
            <p:nvSpPr>
              <p:cNvPr id="47" name="ïṧḷïḓê-Oval 46">
                <a:extLst>
                  <a:ext uri="{FF2B5EF4-FFF2-40B4-BE49-F238E27FC236}">
                    <a16:creationId xmlns:a16="http://schemas.microsoft.com/office/drawing/2014/main" id="{AD2DAD26-285A-40B7-A6CB-4F6DFB7BE88C}"/>
                  </a:ext>
                </a:extLst>
              </p:cNvPr>
              <p:cNvSpPr/>
              <p:nvPr/>
            </p:nvSpPr>
            <p:spPr>
              <a:xfrm>
                <a:off x="5472855" y="3198019"/>
                <a:ext cx="87364" cy="8736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ïṧḷïḓê-Oval 47">
                <a:extLst>
                  <a:ext uri="{FF2B5EF4-FFF2-40B4-BE49-F238E27FC236}">
                    <a16:creationId xmlns:a16="http://schemas.microsoft.com/office/drawing/2014/main" id="{6AD06CD1-306E-4F0E-876E-398F161D9E39}"/>
                  </a:ext>
                </a:extLst>
              </p:cNvPr>
              <p:cNvSpPr/>
              <p:nvPr/>
            </p:nvSpPr>
            <p:spPr>
              <a:xfrm>
                <a:off x="5793708" y="3198019"/>
                <a:ext cx="87364" cy="8736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ïṧḷïḓê-Oval 48">
                <a:extLst>
                  <a:ext uri="{FF2B5EF4-FFF2-40B4-BE49-F238E27FC236}">
                    <a16:creationId xmlns:a16="http://schemas.microsoft.com/office/drawing/2014/main" id="{9C044409-2495-4477-9070-B98BDF3B00BA}"/>
                  </a:ext>
                </a:extLst>
              </p:cNvPr>
              <p:cNvSpPr/>
              <p:nvPr/>
            </p:nvSpPr>
            <p:spPr>
              <a:xfrm>
                <a:off x="6109533" y="3198019"/>
                <a:ext cx="87364" cy="8736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sp>
        <p:nvSpPr>
          <p:cNvPr id="78" name="TextBox 86">
            <a:extLst>
              <a:ext uri="{FF2B5EF4-FFF2-40B4-BE49-F238E27FC236}">
                <a16:creationId xmlns:a16="http://schemas.microsoft.com/office/drawing/2014/main" id="{45B124C9-0942-45C3-BBFF-5260F1C2BA63}"/>
              </a:ext>
            </a:extLst>
          </p:cNvPr>
          <p:cNvSpPr txBox="1"/>
          <p:nvPr/>
        </p:nvSpPr>
        <p:spPr>
          <a:xfrm>
            <a:off x="1033820" y="314158"/>
            <a:ext cx="21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概述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体验环境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0CF401BB-7CBB-46CC-AB29-3AE3C6118335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10F068E-76EC-48BC-AF10-DB998CCC9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E4B54270-10C2-48AC-B436-F84BBC77D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2" name="iş1iḓé">
            <a:extLst>
              <a:ext uri="{FF2B5EF4-FFF2-40B4-BE49-F238E27FC236}">
                <a16:creationId xmlns:a16="http://schemas.microsoft.com/office/drawing/2014/main" id="{8C2E3E8D-2031-4A00-A4E8-26C427709317}"/>
              </a:ext>
            </a:extLst>
          </p:cNvPr>
          <p:cNvSpPr txBox="1"/>
          <p:nvPr/>
        </p:nvSpPr>
        <p:spPr>
          <a:xfrm>
            <a:off x="4142906" y="1809068"/>
            <a:ext cx="3704829" cy="1611028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accent1"/>
                </a:solidFill>
                <a:latin typeface="+mn-ea"/>
                <a:ea typeface="+mn-ea"/>
                <a:cs typeface="+mn-ea"/>
                <a:sym typeface="+mn-lt"/>
              </a:rPr>
              <a:t>手       机：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华为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P30</a:t>
            </a:r>
          </a:p>
          <a:p>
            <a:pPr lvl="0" defTabSz="914378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accent1"/>
                </a:solidFill>
                <a:latin typeface="+mn-ea"/>
                <a:ea typeface="+mn-ea"/>
                <a:cs typeface="+mn-ea"/>
                <a:sym typeface="+mn-lt"/>
              </a:rPr>
              <a:t>系       统：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安卓版本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10.0  EMUI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版本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10.0.0</a:t>
            </a:r>
          </a:p>
          <a:p>
            <a:pPr lvl="0" defTabSz="914378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accent1"/>
                </a:solidFill>
                <a:latin typeface="+mn-ea"/>
                <a:ea typeface="+mn-ea"/>
                <a:cs typeface="+mn-ea"/>
                <a:sym typeface="+mn-lt"/>
              </a:rPr>
              <a:t>软件版本：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1.3.4</a:t>
            </a:r>
          </a:p>
          <a:p>
            <a:pPr lvl="0" defTabSz="914378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accent1"/>
                </a:solidFill>
                <a:latin typeface="+mn-ea"/>
                <a:ea typeface="+mn-ea"/>
                <a:cs typeface="+mn-ea"/>
                <a:sym typeface="+mn-lt"/>
              </a:rPr>
              <a:t>报告时间：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2020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日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899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F81A91-F24C-4AEB-A4AC-19350B3BFA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 b="4376"/>
          <a:stretch/>
        </p:blipFill>
        <p:spPr>
          <a:xfrm>
            <a:off x="1127914" y="844886"/>
            <a:ext cx="2044405" cy="411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73" name="TextBox 86">
            <a:extLst>
              <a:ext uri="{FF2B5EF4-FFF2-40B4-BE49-F238E27FC236}">
                <a16:creationId xmlns:a16="http://schemas.microsoft.com/office/drawing/2014/main" id="{461F7F2A-9827-4E76-BD2F-4D2BA9FE57DA}"/>
              </a:ext>
            </a:extLst>
          </p:cNvPr>
          <p:cNvSpPr txBox="1"/>
          <p:nvPr/>
        </p:nvSpPr>
        <p:spPr>
          <a:xfrm>
            <a:off x="1033820" y="314158"/>
            <a:ext cx="21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概述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产品定位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5E41D7D-1E17-470A-B45A-40B41481EFD4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7ED486C4-D883-4AF1-92E3-3BCC9C017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B593DF22-DF1F-4058-B398-6EE4ED749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1" name="iş1iḓé">
            <a:extLst>
              <a:ext uri="{FF2B5EF4-FFF2-40B4-BE49-F238E27FC236}">
                <a16:creationId xmlns:a16="http://schemas.microsoft.com/office/drawing/2014/main" id="{297FF863-BFDA-49C6-89FD-B4FFF1EE0C28}"/>
              </a:ext>
            </a:extLst>
          </p:cNvPr>
          <p:cNvSpPr txBox="1"/>
          <p:nvPr/>
        </p:nvSpPr>
        <p:spPr>
          <a:xfrm>
            <a:off x="3912794" y="1419622"/>
            <a:ext cx="4125140" cy="2588351"/>
          </a:xfrm>
          <a:prstGeom prst="rect">
            <a:avLst/>
          </a:prstGeom>
          <a:noFill/>
        </p:spPr>
        <p:txBody>
          <a:bodyPr wrap="square" rtlCol="0" anchor="b">
            <a:normAutofit lnSpcReduction="10000"/>
          </a:bodyPr>
          <a:lstStyle/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以“为家人选择更好的”为品牌服务理念，</a:t>
            </a:r>
            <a:r>
              <a:rPr lang="zh-CN" altLang="en-US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只选不超过</a:t>
            </a:r>
            <a:r>
              <a:rPr lang="en-US" altLang="zh-CN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30%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的优质二手车源；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保证其所售卖的二手车若发生虚假检测现象，则</a:t>
            </a:r>
            <a:r>
              <a:rPr lang="zh-CN" altLang="en-US" sz="1400" b="1" dirty="0">
                <a:solidFill>
                  <a:srgbClr val="0066B2"/>
                </a:solidFill>
                <a:latin typeface="+mn-ea"/>
                <a:ea typeface="+mn-ea"/>
                <a:cs typeface="+mn-ea"/>
                <a:sym typeface="+mn-lt"/>
              </a:rPr>
              <a:t>承担全部责任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lvl="0" indent="-285750" defTabSz="914378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用心为每一位二手车买家服务，使其找到满意的二手车。 </a:t>
            </a:r>
          </a:p>
        </p:txBody>
      </p:sp>
    </p:spTree>
    <p:extLst>
      <p:ext uri="{BB962C8B-B14F-4D97-AF65-F5344CB8AC3E}">
        <p14:creationId xmlns:p14="http://schemas.microsoft.com/office/powerpoint/2010/main" val="40425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菱形 209"/>
          <p:cNvSpPr/>
          <p:nvPr/>
        </p:nvSpPr>
        <p:spPr>
          <a:xfrm>
            <a:off x="1688051" y="1548423"/>
            <a:ext cx="1947845" cy="1947845"/>
          </a:xfrm>
          <a:prstGeom prst="diamond">
            <a:avLst/>
          </a:prstGeom>
          <a:gradFill>
            <a:gsLst>
              <a:gs pos="0">
                <a:srgbClr val="FFFFFF"/>
              </a:gs>
              <a:gs pos="51000">
                <a:srgbClr val="F1F3F2"/>
              </a:gs>
              <a:gs pos="100000">
                <a:srgbClr val="B2B2B2"/>
              </a:gs>
            </a:gsLst>
            <a:lin ang="18900000" scaled="0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4" name="TextBox 6"/>
          <p:cNvSpPr txBox="1">
            <a:spLocks noChangeArrowheads="1"/>
          </p:cNvSpPr>
          <p:nvPr/>
        </p:nvSpPr>
        <p:spPr bwMode="auto">
          <a:xfrm>
            <a:off x="1963798" y="2205502"/>
            <a:ext cx="14505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u="none" strike="noStrike" cap="none" normalizeH="0" baseline="0" dirty="0">
                <a:ln>
                  <a:noFill/>
                </a:ln>
                <a:solidFill>
                  <a:srgbClr val="0066B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02</a:t>
            </a:r>
            <a:endParaRPr kumimoji="0" lang="zh-CN" sz="4400" u="none" strike="noStrike" cap="none" normalizeH="0" baseline="0" dirty="0">
              <a:ln>
                <a:noFill/>
              </a:ln>
              <a:solidFill>
                <a:srgbClr val="0066B2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" name="TextBox 6"/>
          <p:cNvSpPr txBox="1">
            <a:spLocks noChangeArrowheads="1"/>
          </p:cNvSpPr>
          <p:nvPr/>
        </p:nvSpPr>
        <p:spPr bwMode="auto">
          <a:xfrm>
            <a:off x="2030595" y="1959310"/>
            <a:ext cx="1316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66B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PART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rgbClr val="0066B2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6" name="Freeform 5"/>
          <p:cNvSpPr>
            <a:spLocks/>
          </p:cNvSpPr>
          <p:nvPr/>
        </p:nvSpPr>
        <p:spPr bwMode="auto">
          <a:xfrm>
            <a:off x="144013" y="5039228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4 w 1166"/>
              <a:gd name="T3" fmla="*/ 0 h 1167"/>
              <a:gd name="T4" fmla="*/ 0 w 1166"/>
              <a:gd name="T5" fmla="*/ 585 h 1167"/>
              <a:gd name="T6" fmla="*/ 584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7" name="Freeform 6"/>
          <p:cNvSpPr>
            <a:spLocks/>
          </p:cNvSpPr>
          <p:nvPr/>
        </p:nvSpPr>
        <p:spPr bwMode="auto">
          <a:xfrm>
            <a:off x="-1130152" y="3149592"/>
            <a:ext cx="2347245" cy="2348185"/>
          </a:xfrm>
          <a:custGeom>
            <a:avLst/>
            <a:gdLst>
              <a:gd name="T0" fmla="*/ 2498 w 2498"/>
              <a:gd name="T1" fmla="*/ 1263 h 2499"/>
              <a:gd name="T2" fmla="*/ 1236 w 2498"/>
              <a:gd name="T3" fmla="*/ 0 h 2499"/>
              <a:gd name="T4" fmla="*/ 0 w 2498"/>
              <a:gd name="T5" fmla="*/ 1236 h 2499"/>
              <a:gd name="T6" fmla="*/ 1262 w 2498"/>
              <a:gd name="T7" fmla="*/ 2499 h 2499"/>
              <a:gd name="T8" fmla="*/ 2498 w 2498"/>
              <a:gd name="T9" fmla="*/ 1263 h 2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8" h="2499">
                <a:moveTo>
                  <a:pt x="2498" y="1263"/>
                </a:moveTo>
                <a:lnTo>
                  <a:pt x="1236" y="0"/>
                </a:lnTo>
                <a:lnTo>
                  <a:pt x="0" y="1236"/>
                </a:lnTo>
                <a:lnTo>
                  <a:pt x="1262" y="2499"/>
                </a:lnTo>
                <a:lnTo>
                  <a:pt x="2498" y="1263"/>
                </a:lnTo>
                <a:close/>
              </a:path>
            </a:pathLst>
          </a:custGeom>
          <a:solidFill>
            <a:srgbClr val="0066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8" name="Freeform 7"/>
          <p:cNvSpPr>
            <a:spLocks/>
          </p:cNvSpPr>
          <p:nvPr/>
        </p:nvSpPr>
        <p:spPr bwMode="auto">
          <a:xfrm>
            <a:off x="1971631" y="3786675"/>
            <a:ext cx="2350064" cy="2351004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9" name="Freeform 10"/>
          <p:cNvSpPr>
            <a:spLocks/>
          </p:cNvSpPr>
          <p:nvPr/>
        </p:nvSpPr>
        <p:spPr bwMode="auto">
          <a:xfrm>
            <a:off x="755724" y="4411542"/>
            <a:ext cx="1098450" cy="1099390"/>
          </a:xfrm>
          <a:custGeom>
            <a:avLst/>
            <a:gdLst>
              <a:gd name="T0" fmla="*/ 1169 w 1169"/>
              <a:gd name="T1" fmla="*/ 585 h 1170"/>
              <a:gd name="T2" fmla="*/ 584 w 1169"/>
              <a:gd name="T3" fmla="*/ 0 h 1170"/>
              <a:gd name="T4" fmla="*/ 0 w 1169"/>
              <a:gd name="T5" fmla="*/ 585 h 1170"/>
              <a:gd name="T6" fmla="*/ 584 w 1169"/>
              <a:gd name="T7" fmla="*/ 1170 h 1170"/>
              <a:gd name="T8" fmla="*/ 1169 w 1169"/>
              <a:gd name="T9" fmla="*/ 585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9" h="1170">
                <a:moveTo>
                  <a:pt x="1169" y="585"/>
                </a:moveTo>
                <a:lnTo>
                  <a:pt x="584" y="0"/>
                </a:lnTo>
                <a:lnTo>
                  <a:pt x="0" y="585"/>
                </a:lnTo>
                <a:lnTo>
                  <a:pt x="584" y="1170"/>
                </a:lnTo>
                <a:lnTo>
                  <a:pt x="1169" y="585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" name="Freeform 14"/>
          <p:cNvSpPr>
            <a:spLocks/>
          </p:cNvSpPr>
          <p:nvPr/>
        </p:nvSpPr>
        <p:spPr bwMode="auto">
          <a:xfrm>
            <a:off x="4223825" y="4824549"/>
            <a:ext cx="1095632" cy="1096571"/>
          </a:xfrm>
          <a:custGeom>
            <a:avLst/>
            <a:gdLst>
              <a:gd name="T0" fmla="*/ 1166 w 1166"/>
              <a:gd name="T1" fmla="*/ 585 h 1167"/>
              <a:gd name="T2" fmla="*/ 582 w 1166"/>
              <a:gd name="T3" fmla="*/ 0 h 1167"/>
              <a:gd name="T4" fmla="*/ 0 w 1166"/>
              <a:gd name="T5" fmla="*/ 585 h 1167"/>
              <a:gd name="T6" fmla="*/ 582 w 1166"/>
              <a:gd name="T7" fmla="*/ 1167 h 1167"/>
              <a:gd name="T8" fmla="*/ 1166 w 1166"/>
              <a:gd name="T9" fmla="*/ 585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7">
                <a:moveTo>
                  <a:pt x="1166" y="585"/>
                </a:moveTo>
                <a:lnTo>
                  <a:pt x="582" y="0"/>
                </a:lnTo>
                <a:lnTo>
                  <a:pt x="0" y="585"/>
                </a:lnTo>
                <a:lnTo>
                  <a:pt x="582" y="1167"/>
                </a:lnTo>
                <a:lnTo>
                  <a:pt x="1166" y="585"/>
                </a:lnTo>
                <a:close/>
              </a:path>
            </a:pathLst>
          </a:custGeom>
          <a:solidFill>
            <a:srgbClr val="0043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1" name="Freeform 15"/>
          <p:cNvSpPr>
            <a:spLocks/>
          </p:cNvSpPr>
          <p:nvPr/>
        </p:nvSpPr>
        <p:spPr bwMode="auto">
          <a:xfrm>
            <a:off x="1402203" y="3706804"/>
            <a:ext cx="1096571" cy="1098451"/>
          </a:xfrm>
          <a:custGeom>
            <a:avLst/>
            <a:gdLst>
              <a:gd name="T0" fmla="*/ 1167 w 1167"/>
              <a:gd name="T1" fmla="*/ 585 h 1169"/>
              <a:gd name="T2" fmla="*/ 585 w 1167"/>
              <a:gd name="T3" fmla="*/ 0 h 1169"/>
              <a:gd name="T4" fmla="*/ 0 w 1167"/>
              <a:gd name="T5" fmla="*/ 585 h 1169"/>
              <a:gd name="T6" fmla="*/ 585 w 1167"/>
              <a:gd name="T7" fmla="*/ 1169 h 1169"/>
              <a:gd name="T8" fmla="*/ 1167 w 1167"/>
              <a:gd name="T9" fmla="*/ 58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7" h="1169">
                <a:moveTo>
                  <a:pt x="1167" y="585"/>
                </a:moveTo>
                <a:lnTo>
                  <a:pt x="585" y="0"/>
                </a:lnTo>
                <a:lnTo>
                  <a:pt x="0" y="585"/>
                </a:lnTo>
                <a:lnTo>
                  <a:pt x="585" y="1169"/>
                </a:lnTo>
                <a:lnTo>
                  <a:pt x="1167" y="585"/>
                </a:lnTo>
                <a:close/>
              </a:path>
            </a:pathLst>
          </a:custGeom>
          <a:solidFill>
            <a:srgbClr val="0286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2" name="Freeform 8"/>
          <p:cNvSpPr>
            <a:spLocks/>
          </p:cNvSpPr>
          <p:nvPr/>
        </p:nvSpPr>
        <p:spPr bwMode="auto">
          <a:xfrm>
            <a:off x="6012160" y="4502222"/>
            <a:ext cx="1740527" cy="1741223"/>
          </a:xfrm>
          <a:custGeom>
            <a:avLst/>
            <a:gdLst>
              <a:gd name="T0" fmla="*/ 2501 w 2501"/>
              <a:gd name="T1" fmla="*/ 1263 h 2502"/>
              <a:gd name="T2" fmla="*/ 1239 w 2501"/>
              <a:gd name="T3" fmla="*/ 0 h 2502"/>
              <a:gd name="T4" fmla="*/ 0 w 2501"/>
              <a:gd name="T5" fmla="*/ 1239 h 2502"/>
              <a:gd name="T6" fmla="*/ 1263 w 2501"/>
              <a:gd name="T7" fmla="*/ 2502 h 2502"/>
              <a:gd name="T8" fmla="*/ 2501 w 2501"/>
              <a:gd name="T9" fmla="*/ 1263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1" h="2502">
                <a:moveTo>
                  <a:pt x="2501" y="1263"/>
                </a:moveTo>
                <a:lnTo>
                  <a:pt x="1239" y="0"/>
                </a:lnTo>
                <a:lnTo>
                  <a:pt x="0" y="1239"/>
                </a:lnTo>
                <a:lnTo>
                  <a:pt x="1263" y="2502"/>
                </a:lnTo>
                <a:lnTo>
                  <a:pt x="2501" y="1263"/>
                </a:lnTo>
                <a:close/>
              </a:path>
            </a:pathLst>
          </a:custGeom>
          <a:solidFill>
            <a:srgbClr val="81D5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3" name="Freeform 12"/>
          <p:cNvSpPr>
            <a:spLocks/>
          </p:cNvSpPr>
          <p:nvPr/>
        </p:nvSpPr>
        <p:spPr bwMode="auto">
          <a:xfrm>
            <a:off x="5193949" y="4316029"/>
            <a:ext cx="1095632" cy="1098451"/>
          </a:xfrm>
          <a:custGeom>
            <a:avLst/>
            <a:gdLst>
              <a:gd name="T0" fmla="*/ 1166 w 1166"/>
              <a:gd name="T1" fmla="*/ 584 h 1169"/>
              <a:gd name="T2" fmla="*/ 582 w 1166"/>
              <a:gd name="T3" fmla="*/ 0 h 1169"/>
              <a:gd name="T4" fmla="*/ 0 w 1166"/>
              <a:gd name="T5" fmla="*/ 584 h 1169"/>
              <a:gd name="T6" fmla="*/ 582 w 1166"/>
              <a:gd name="T7" fmla="*/ 1169 h 1169"/>
              <a:gd name="T8" fmla="*/ 1166 w 1166"/>
              <a:gd name="T9" fmla="*/ 584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9">
                <a:moveTo>
                  <a:pt x="1166" y="584"/>
                </a:moveTo>
                <a:lnTo>
                  <a:pt x="582" y="0"/>
                </a:lnTo>
                <a:lnTo>
                  <a:pt x="0" y="584"/>
                </a:lnTo>
                <a:lnTo>
                  <a:pt x="582" y="1169"/>
                </a:lnTo>
                <a:lnTo>
                  <a:pt x="1166" y="5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RainbowowPPT">
            <a:extLst>
              <a:ext uri="{FF2B5EF4-FFF2-40B4-BE49-F238E27FC236}">
                <a16:creationId xmlns:a16="http://schemas.microsoft.com/office/drawing/2014/main" id="{84052F1F-C8D3-404B-B62B-E4E7402C90F6}"/>
              </a:ext>
            </a:extLst>
          </p:cNvPr>
          <p:cNvSpPr txBox="1"/>
          <p:nvPr/>
        </p:nvSpPr>
        <p:spPr>
          <a:xfrm>
            <a:off x="4007925" y="2522345"/>
            <a:ext cx="2623064" cy="458188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sz="2000" b="1" i="1">
                <a:gradFill>
                  <a:gsLst>
                    <a:gs pos="0">
                      <a:srgbClr val="104894"/>
                    </a:gs>
                    <a:gs pos="53000">
                      <a:srgbClr val="9B3D88"/>
                    </a:gs>
                    <a:gs pos="88000">
                      <a:srgbClr val="EC91BD"/>
                    </a:gs>
                    <a:gs pos="100000">
                      <a:srgbClr val="FBE9F1"/>
                    </a:gs>
                    <a:gs pos="60000">
                      <a:srgbClr val="9B3D88"/>
                    </a:gs>
                  </a:gsLst>
                  <a:lin ang="4200000" scaled="0"/>
                </a:gradFill>
                <a:latin typeface="造字工房力黑（非商用）常规体" pitchFamily="50" charset="-122"/>
                <a:ea typeface="造字工房力黑（非商用）常规体" pitchFamily="50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市 场 分 析</a:t>
            </a:r>
            <a:endParaRPr lang="en-US" altLang="zh-CN" sz="40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b="0" i="0" dirty="0">
                <a:solidFill>
                  <a:srgbClr val="00436F"/>
                </a:solidFill>
                <a:latin typeface="+mn-lt"/>
                <a:ea typeface="+mn-ea"/>
                <a:cs typeface="+mn-ea"/>
                <a:sym typeface="+mn-lt"/>
              </a:rPr>
              <a:t>MARKET ANALYSIS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3300" i="0" dirty="0">
              <a:solidFill>
                <a:srgbClr val="00436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86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91C1B19-CD6B-43ED-8DA8-CB9E64D7F3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0" b="23400"/>
          <a:stretch/>
        </p:blipFill>
        <p:spPr>
          <a:xfrm>
            <a:off x="683568" y="1347614"/>
            <a:ext cx="7914151" cy="2376264"/>
          </a:xfrm>
          <a:prstGeom prst="rect">
            <a:avLst/>
          </a:prstGeom>
        </p:spPr>
      </p:pic>
      <p:sp>
        <p:nvSpPr>
          <p:cNvPr id="37" name="iş1iḓé">
            <a:extLst>
              <a:ext uri="{FF2B5EF4-FFF2-40B4-BE49-F238E27FC236}">
                <a16:creationId xmlns:a16="http://schemas.microsoft.com/office/drawing/2014/main" id="{0813072B-93BC-4D67-9384-126DAC024CB4}"/>
              </a:ext>
            </a:extLst>
          </p:cNvPr>
          <p:cNvSpPr txBox="1"/>
          <p:nvPr/>
        </p:nvSpPr>
        <p:spPr>
          <a:xfrm>
            <a:off x="7473840" y="4731990"/>
            <a:ext cx="1490648" cy="27972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数据来源：艾媒网</a:t>
            </a:r>
          </a:p>
        </p:txBody>
      </p:sp>
      <p:sp>
        <p:nvSpPr>
          <p:cNvPr id="38" name="iş1iḓé">
            <a:extLst>
              <a:ext uri="{FF2B5EF4-FFF2-40B4-BE49-F238E27FC236}">
                <a16:creationId xmlns:a16="http://schemas.microsoft.com/office/drawing/2014/main" id="{90DCA8F2-7EFF-4519-95E5-F62104BC3EC3}"/>
              </a:ext>
            </a:extLst>
          </p:cNvPr>
          <p:cNvSpPr txBox="1"/>
          <p:nvPr/>
        </p:nvSpPr>
        <p:spPr>
          <a:xfrm>
            <a:off x="1259632" y="3846974"/>
            <a:ext cx="7056784" cy="761920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经济发达城市对二手车需求较高，截至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2019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年，广东、北京、山东、江苏、浙江，占比分别为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11.53%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10.79%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6.42%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5.35%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4.69%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42" name="TextBox 86">
            <a:extLst>
              <a:ext uri="{FF2B5EF4-FFF2-40B4-BE49-F238E27FC236}">
                <a16:creationId xmlns:a16="http://schemas.microsoft.com/office/drawing/2014/main" id="{10E7D4BB-60EA-482C-B0EF-18FDAD249A0C}"/>
              </a:ext>
            </a:extLst>
          </p:cNvPr>
          <p:cNvSpPr txBox="1"/>
          <p:nvPr/>
        </p:nvSpPr>
        <p:spPr>
          <a:xfrm>
            <a:off x="1033820" y="314158"/>
            <a:ext cx="21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市场分析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行业分析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AF03859-1BB4-427C-92CD-099DF638141B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246126C7-BB8A-48AA-93DF-86F8C1A90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F68C46BB-FC63-4781-BB79-854B7C2B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82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86">
            <a:extLst>
              <a:ext uri="{FF2B5EF4-FFF2-40B4-BE49-F238E27FC236}">
                <a16:creationId xmlns:a16="http://schemas.microsoft.com/office/drawing/2014/main" id="{2E8B7841-7947-448F-A22E-C64EE7A81B5F}"/>
              </a:ext>
            </a:extLst>
          </p:cNvPr>
          <p:cNvSpPr txBox="1"/>
          <p:nvPr/>
        </p:nvSpPr>
        <p:spPr>
          <a:xfrm>
            <a:off x="1033820" y="314158"/>
            <a:ext cx="21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市场分析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行业分析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BFEA9A26-3B23-46FF-A3AA-CE6027609AA6}"/>
              </a:ext>
            </a:extLst>
          </p:cNvPr>
          <p:cNvGrpSpPr/>
          <p:nvPr/>
        </p:nvGrpSpPr>
        <p:grpSpPr>
          <a:xfrm>
            <a:off x="323528" y="282800"/>
            <a:ext cx="535643" cy="432048"/>
            <a:chOff x="611560" y="267494"/>
            <a:chExt cx="535643" cy="432048"/>
          </a:xfrm>
        </p:grpSpPr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247CDB91-FA31-4D3B-BAC6-FC0B636A8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03" y="282152"/>
              <a:ext cx="451600" cy="40485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436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F53C0A00-2BAA-4F06-BE72-DF36CAAE8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60" y="267494"/>
              <a:ext cx="485734" cy="432048"/>
            </a:xfrm>
            <a:custGeom>
              <a:avLst/>
              <a:gdLst>
                <a:gd name="T0" fmla="*/ 1167 w 1167"/>
                <a:gd name="T1" fmla="*/ 585 h 1169"/>
                <a:gd name="T2" fmla="*/ 585 w 1167"/>
                <a:gd name="T3" fmla="*/ 0 h 1169"/>
                <a:gd name="T4" fmla="*/ 0 w 1167"/>
                <a:gd name="T5" fmla="*/ 585 h 1169"/>
                <a:gd name="T6" fmla="*/ 585 w 1167"/>
                <a:gd name="T7" fmla="*/ 1169 h 1169"/>
                <a:gd name="T8" fmla="*/ 1167 w 1167"/>
                <a:gd name="T9" fmla="*/ 58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7" h="1169">
                  <a:moveTo>
                    <a:pt x="1167" y="585"/>
                  </a:moveTo>
                  <a:lnTo>
                    <a:pt x="585" y="0"/>
                  </a:lnTo>
                  <a:lnTo>
                    <a:pt x="0" y="585"/>
                  </a:lnTo>
                  <a:lnTo>
                    <a:pt x="585" y="1169"/>
                  </a:lnTo>
                  <a:lnTo>
                    <a:pt x="1167" y="585"/>
                  </a:lnTo>
                  <a:close/>
                </a:path>
              </a:pathLst>
            </a:custGeom>
            <a:solidFill>
              <a:srgbClr val="2F8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EFA9F22-CBAA-49A1-9308-AE35802683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93" t="40200" r="15859" b="9401"/>
          <a:stretch/>
        </p:blipFill>
        <p:spPr>
          <a:xfrm>
            <a:off x="1907704" y="987574"/>
            <a:ext cx="5566136" cy="3024336"/>
          </a:xfrm>
          <a:prstGeom prst="rect">
            <a:avLst/>
          </a:prstGeom>
        </p:spPr>
      </p:pic>
      <p:sp>
        <p:nvSpPr>
          <p:cNvPr id="114" name="iş1iḓé">
            <a:extLst>
              <a:ext uri="{FF2B5EF4-FFF2-40B4-BE49-F238E27FC236}">
                <a16:creationId xmlns:a16="http://schemas.microsoft.com/office/drawing/2014/main" id="{FEB7BBCF-28D4-4F70-A304-B549BD472F36}"/>
              </a:ext>
            </a:extLst>
          </p:cNvPr>
          <p:cNvSpPr txBox="1"/>
          <p:nvPr/>
        </p:nvSpPr>
        <p:spPr>
          <a:xfrm>
            <a:off x="7473840" y="4731990"/>
            <a:ext cx="1490648" cy="27972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数据来源：艾瑞网</a:t>
            </a:r>
          </a:p>
        </p:txBody>
      </p:sp>
      <p:sp>
        <p:nvSpPr>
          <p:cNvPr id="115" name="iş1iḓé">
            <a:extLst>
              <a:ext uri="{FF2B5EF4-FFF2-40B4-BE49-F238E27FC236}">
                <a16:creationId xmlns:a16="http://schemas.microsoft.com/office/drawing/2014/main" id="{0C280317-04F9-493D-861D-83FCD5BFE250}"/>
              </a:ext>
            </a:extLst>
          </p:cNvPr>
          <p:cNvSpPr txBox="1"/>
          <p:nvPr/>
        </p:nvSpPr>
        <p:spPr>
          <a:xfrm>
            <a:off x="1907704" y="3935034"/>
            <a:ext cx="5748639" cy="761920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lvl="0" defTabSz="914378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至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2019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年，二手车交易逐年稳步增长，截至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2019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年，二手车市场交易额已达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10517.5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亿元人民币。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644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  <p:tag name="ISPRING_SCORM_RATE_SLIDES" val="0"/>
  <p:tag name="ISPRING_SCORM_PASSING_SCORE" val="0.000000"/>
  <p:tag name="ISPRING_ULTRA_SCORM_COURSE_ID" val="472BCBA5-53DE-4BC7-A24F-4DC78300B379"/>
  <p:tag name="ISPRINGONLINEFOLDERID" val="0"/>
  <p:tag name="ISPRINGONLINEFOLDERPATH" val="内容列表"/>
  <p:tag name="ISPRINGCLOUDFOLDERID" val="0"/>
  <p:tag name="ISPRINGCLOUDFOLDERPATH" val="资源库"/>
  <p:tag name="ISPRING_OUTPUT_FOLDER" val="G:\第十四批\602668"/>
  <p:tag name="ISPRING_FIRST_PUBLISH" val="1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65a9631-522f-4d9c-96b7-b21cca7db34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36aff38-704b-4d5c-a5be-20ca8e619e2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894bb4d-acf1-4db5-8da9-14cb4d36bad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第一PPT，www.1ppt.com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67DBF"/>
      </a:accent1>
      <a:accent2>
        <a:srgbClr val="267DBF"/>
      </a:accent2>
      <a:accent3>
        <a:srgbClr val="267DBF"/>
      </a:accent3>
      <a:accent4>
        <a:srgbClr val="267DBF"/>
      </a:accent4>
      <a:accent5>
        <a:srgbClr val="267DBF"/>
      </a:accent5>
      <a:accent6>
        <a:srgbClr val="267DBF"/>
      </a:accent6>
      <a:hlink>
        <a:srgbClr val="D95B4F"/>
      </a:hlink>
      <a:folHlink>
        <a:srgbClr val="262F38"/>
      </a:folHlink>
    </a:clrScheme>
    <a:fontScheme name="lve1q1a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267DBF"/>
    </a:accent1>
    <a:accent2>
      <a:srgbClr val="267DBF"/>
    </a:accent2>
    <a:accent3>
      <a:srgbClr val="267DBF"/>
    </a:accent3>
    <a:accent4>
      <a:srgbClr val="267DBF"/>
    </a:accent4>
    <a:accent5>
      <a:srgbClr val="267DBF"/>
    </a:accent5>
    <a:accent6>
      <a:srgbClr val="267DBF"/>
    </a:accent6>
    <a:hlink>
      <a:srgbClr val="D95B4F"/>
    </a:hlink>
    <a:folHlink>
      <a:srgbClr val="262F3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10215</TotalTime>
  <Words>842</Words>
  <Application>Microsoft Macintosh PowerPoint</Application>
  <PresentationFormat>全屏显示(16:9)</PresentationFormat>
  <Paragraphs>144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微软雅黑</vt:lpstr>
      <vt:lpstr>Agency FB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蓝色方形商务</dc:title>
  <dc:creator>第一PPT</dc:creator>
  <cp:keywords>www.1ppt.com</cp:keywords>
  <dc:description>www.1ppt.com</dc:description>
  <cp:lastModifiedBy>Microsoft Office User</cp:lastModifiedBy>
  <cp:revision>1187</cp:revision>
  <dcterms:created xsi:type="dcterms:W3CDTF">2015-04-24T01:01:13Z</dcterms:created>
  <dcterms:modified xsi:type="dcterms:W3CDTF">2020-06-27T15:44:56Z</dcterms:modified>
</cp:coreProperties>
</file>